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1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slides/charts/chart2.xml" ContentType="application/vnd.openxmlformats-officedocument.drawingml.chart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92c4dc514744584" /><Relationship Type="http://schemas.openxmlformats.org/officeDocument/2006/relationships/extended-properties" Target="/docProps/app.xml" Id="Rc16529ca90d94cc5" /><Relationship Type="http://schemas.openxmlformats.org/officeDocument/2006/relationships/officeDocument" Target="/ppt/presentation.xml" Id="Red61d8e881d1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a9e25c55fb4416"/>
  </p:sldMasterIdLst>
  <p:notesMasterIdLst>
    <p:notesMasterId xmlns:r="http://schemas.openxmlformats.org/officeDocument/2006/relationships" r:id="R54a2edfa1eff46e0"/>
  </p:notesMasterIdLst>
  <p:sldIdLst>
    <p:sldId xmlns:r="http://schemas.openxmlformats.org/officeDocument/2006/relationships" id="256" r:id="R0dc726ed4f94449c"/>
    <p:sldId xmlns:r="http://schemas.openxmlformats.org/officeDocument/2006/relationships" id="257" r:id="R06e8e4a4e6dd4e0c"/>
    <p:sldId xmlns:r="http://schemas.openxmlformats.org/officeDocument/2006/relationships" id="258" r:id="R9b4ea0b838634aea"/>
    <p:sldId xmlns:r="http://schemas.openxmlformats.org/officeDocument/2006/relationships" id="259" r:id="R556a9a646e4a407d"/>
    <p:sldId xmlns:r="http://schemas.openxmlformats.org/officeDocument/2006/relationships" id="260" r:id="R751eb63363614745"/>
    <p:sldId xmlns:r="http://schemas.openxmlformats.org/officeDocument/2006/relationships" id="261" r:id="Rc5b1c7a88c144840"/>
    <p:sldId xmlns:r="http://schemas.openxmlformats.org/officeDocument/2006/relationships" id="262" r:id="R10ad2090aaca42f8"/>
    <p:sldId xmlns:r="http://schemas.openxmlformats.org/officeDocument/2006/relationships" id="263" r:id="R1dd921d6329147d3"/>
    <p:sldId xmlns:r="http://schemas.openxmlformats.org/officeDocument/2006/relationships" id="264" r:id="R4198927db279475d"/>
    <p:sldId xmlns:r="http://schemas.openxmlformats.org/officeDocument/2006/relationships" id="265" r:id="Red75b28ebf2a4591"/>
    <p:sldId xmlns:r="http://schemas.openxmlformats.org/officeDocument/2006/relationships" id="266" r:id="R6e2ceca7f2264c32"/>
    <p:sldId xmlns:r="http://schemas.openxmlformats.org/officeDocument/2006/relationships" id="267" r:id="R9fe3d8f79c8444d8"/>
    <p:sldId xmlns:r="http://schemas.openxmlformats.org/officeDocument/2006/relationships" id="268" r:id="R0ee7e9f1468a4e12"/>
    <p:sldId xmlns:r="http://schemas.openxmlformats.org/officeDocument/2006/relationships" id="269" r:id="R5cc3eb6d2dfb4405"/>
    <p:sldId xmlns:r="http://schemas.openxmlformats.org/officeDocument/2006/relationships" id="270" r:id="Re27773dbce7f43cb"/>
    <p:sldId xmlns:r="http://schemas.openxmlformats.org/officeDocument/2006/relationships" id="271" r:id="Rfc40dadd14f5457b"/>
    <p:sldId xmlns:r="http://schemas.openxmlformats.org/officeDocument/2006/relationships" id="272" r:id="Rfdd19931c78349e1"/>
    <p:sldId xmlns:r="http://schemas.openxmlformats.org/officeDocument/2006/relationships" id="273" r:id="R7173e2abc77943f7"/>
    <p:sldId xmlns:r="http://schemas.openxmlformats.org/officeDocument/2006/relationships" id="274" r:id="R7a4ea1828a6b4a21"/>
    <p:sldId xmlns:r="http://schemas.openxmlformats.org/officeDocument/2006/relationships" id="275" r:id="Rbf461e8e575148cd"/>
    <p:sldId xmlns:r="http://schemas.openxmlformats.org/officeDocument/2006/relationships" id="276" r:id="R56f37fe7686545bf"/>
    <p:sldId xmlns:r="http://schemas.openxmlformats.org/officeDocument/2006/relationships" id="277" r:id="R1b5e7850f6824e92"/>
    <p:sldId xmlns:r="http://schemas.openxmlformats.org/officeDocument/2006/relationships" id="278" r:id="R8809eb202fda4d2b"/>
    <p:sldId xmlns:r="http://schemas.openxmlformats.org/officeDocument/2006/relationships" id="279" r:id="R0c7f92735cf84b3c"/>
    <p:sldId xmlns:r="http://schemas.openxmlformats.org/officeDocument/2006/relationships" id="280" r:id="R5c38313b98584490"/>
    <p:sldId xmlns:r="http://schemas.openxmlformats.org/officeDocument/2006/relationships" id="281" r:id="R81bbab58238e49ef"/>
    <p:sldId xmlns:r="http://schemas.openxmlformats.org/officeDocument/2006/relationships" id="282" r:id="R3e066956075841bc"/>
    <p:sldId xmlns:r="http://schemas.openxmlformats.org/officeDocument/2006/relationships" id="283" r:id="R9c7f5a511e244297"/>
    <p:sldId xmlns:r="http://schemas.openxmlformats.org/officeDocument/2006/relationships" id="284" r:id="Rfa29cbee7d0947a6"/>
    <p:sldId xmlns:r="http://schemas.openxmlformats.org/officeDocument/2006/relationships" id="285" r:id="Ra816156a3a534336"/>
    <p:sldId xmlns:r="http://schemas.openxmlformats.org/officeDocument/2006/relationships" id="286" r:id="Rc70e39ba031c43b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e457c82ecae4ead" /><Relationship Type="http://schemas.openxmlformats.org/officeDocument/2006/relationships/slideMaster" Target="/ppt/slideMasters/slideMaster1.xml" Id="Rcba9e25c55fb4416" /><Relationship Type="http://schemas.openxmlformats.org/officeDocument/2006/relationships/notesMaster" Target="/ppt/notesMasters/notesMaster1.xml" Id="R54a2edfa1eff46e0" /><Relationship Type="http://schemas.openxmlformats.org/officeDocument/2006/relationships/presProps" Target="/ppt/presProps.xml" Id="R63ec94da7da0420b" /><Relationship Type="http://schemas.openxmlformats.org/officeDocument/2006/relationships/tableStyles" Target="/ppt/tableStyles.xml" Id="R623a2830060b4487" /><Relationship Type="http://schemas.openxmlformats.org/officeDocument/2006/relationships/slide" Target="/ppt/slides/slide1.xml" Id="R0dc726ed4f94449c" /><Relationship Type="http://schemas.openxmlformats.org/officeDocument/2006/relationships/slide" Target="/ppt/slides/slide2.xml" Id="R06e8e4a4e6dd4e0c" /><Relationship Type="http://schemas.openxmlformats.org/officeDocument/2006/relationships/slide" Target="/ppt/slides/slide3.xml" Id="R9b4ea0b838634aea" /><Relationship Type="http://schemas.openxmlformats.org/officeDocument/2006/relationships/slide" Target="/ppt/slides/slide4.xml" Id="R556a9a646e4a407d" /><Relationship Type="http://schemas.openxmlformats.org/officeDocument/2006/relationships/slide" Target="/ppt/slides/slide5.xml" Id="R751eb63363614745" /><Relationship Type="http://schemas.openxmlformats.org/officeDocument/2006/relationships/slide" Target="/ppt/slides/slide6.xml" Id="Rc5b1c7a88c144840" /><Relationship Type="http://schemas.openxmlformats.org/officeDocument/2006/relationships/slide" Target="/ppt/slides/slide7.xml" Id="R10ad2090aaca42f8" /><Relationship Type="http://schemas.openxmlformats.org/officeDocument/2006/relationships/slide" Target="/ppt/slides/slide8.xml" Id="R1dd921d6329147d3" /><Relationship Type="http://schemas.openxmlformats.org/officeDocument/2006/relationships/slide" Target="/ppt/slides/slide9.xml" Id="R4198927db279475d" /><Relationship Type="http://schemas.openxmlformats.org/officeDocument/2006/relationships/slide" Target="/ppt/slides/slide10.xml" Id="Red75b28ebf2a4591" /><Relationship Type="http://schemas.openxmlformats.org/officeDocument/2006/relationships/slide" Target="/ppt/slides/slide11.xml" Id="R6e2ceca7f2264c32" /><Relationship Type="http://schemas.openxmlformats.org/officeDocument/2006/relationships/slide" Target="/ppt/slides/slide12.xml" Id="R9fe3d8f79c8444d8" /><Relationship Type="http://schemas.openxmlformats.org/officeDocument/2006/relationships/slide" Target="/ppt/slides/slide13.xml" Id="R0ee7e9f1468a4e12" /><Relationship Type="http://schemas.openxmlformats.org/officeDocument/2006/relationships/slide" Target="/ppt/slides/slide14.xml" Id="R5cc3eb6d2dfb4405" /><Relationship Type="http://schemas.openxmlformats.org/officeDocument/2006/relationships/slide" Target="/ppt/slides/slide15.xml" Id="Re27773dbce7f43cb" /><Relationship Type="http://schemas.openxmlformats.org/officeDocument/2006/relationships/slide" Target="/ppt/slides/slide16.xml" Id="Rfc40dadd14f5457b" /><Relationship Type="http://schemas.openxmlformats.org/officeDocument/2006/relationships/slide" Target="/ppt/slides/slide17.xml" Id="Rfdd19931c78349e1" /><Relationship Type="http://schemas.openxmlformats.org/officeDocument/2006/relationships/slide" Target="/ppt/slides/slide18.xml" Id="R7173e2abc77943f7" /><Relationship Type="http://schemas.openxmlformats.org/officeDocument/2006/relationships/slide" Target="/ppt/slides/slide19.xml" Id="R7a4ea1828a6b4a21" /><Relationship Type="http://schemas.openxmlformats.org/officeDocument/2006/relationships/slide" Target="/ppt/slides/slide20.xml" Id="Rbf461e8e575148cd" /><Relationship Type="http://schemas.openxmlformats.org/officeDocument/2006/relationships/slide" Target="/ppt/slides/slide21.xml" Id="R56f37fe7686545bf" /><Relationship Type="http://schemas.openxmlformats.org/officeDocument/2006/relationships/slide" Target="/ppt/slides/slide22.xml" Id="R1b5e7850f6824e92" /><Relationship Type="http://schemas.openxmlformats.org/officeDocument/2006/relationships/slide" Target="/ppt/slides/slide23.xml" Id="R8809eb202fda4d2b" /><Relationship Type="http://schemas.openxmlformats.org/officeDocument/2006/relationships/slide" Target="/ppt/slides/slide24.xml" Id="R0c7f92735cf84b3c" /><Relationship Type="http://schemas.openxmlformats.org/officeDocument/2006/relationships/slide" Target="/ppt/slides/slide25.xml" Id="R5c38313b98584490" /><Relationship Type="http://schemas.openxmlformats.org/officeDocument/2006/relationships/slide" Target="/ppt/slides/slide26.xml" Id="R81bbab58238e49ef" /><Relationship Type="http://schemas.openxmlformats.org/officeDocument/2006/relationships/slide" Target="/ppt/slides/slide27.xml" Id="R3e066956075841bc" /><Relationship Type="http://schemas.openxmlformats.org/officeDocument/2006/relationships/slide" Target="/ppt/slides/slide28.xml" Id="R9c7f5a511e244297" /><Relationship Type="http://schemas.openxmlformats.org/officeDocument/2006/relationships/slide" Target="/ppt/slides/slide29.xml" Id="Rfa29cbee7d0947a6" /><Relationship Type="http://schemas.openxmlformats.org/officeDocument/2006/relationships/slide" Target="/ppt/slides/slide30.xml" Id="Ra816156a3a534336" /><Relationship Type="http://schemas.openxmlformats.org/officeDocument/2006/relationships/slide" Target="/ppt/slides/slide31.xml" Id="Rc70e39ba031c43b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74c18e3afba427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fc56f6b907f4e2a" /><Relationship Type="http://schemas.openxmlformats.org/officeDocument/2006/relationships/notesMaster" Target="/ppt/notesMasters/notesMaster1.xml" Id="Ra2825d3b8c0c410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4678035c9894147" /><Relationship Type="http://schemas.openxmlformats.org/officeDocument/2006/relationships/notesMaster" Target="/ppt/notesMasters/notesMaster1.xml" Id="R70b8a9ac8eb54e8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021aebbbe0c40a8" /><Relationship Type="http://schemas.openxmlformats.org/officeDocument/2006/relationships/notesMaster" Target="/ppt/notesMasters/notesMaster1.xml" Id="R60eb5cd22222436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e086f18cb144d1a" /><Relationship Type="http://schemas.openxmlformats.org/officeDocument/2006/relationships/notesMaster" Target="/ppt/notesMasters/notesMaster1.xml" Id="R1847cd7f835541a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d459e3928db4643" /><Relationship Type="http://schemas.openxmlformats.org/officeDocument/2006/relationships/notesMaster" Target="/ppt/notesMasters/notesMaster1.xml" Id="R00189f7830a54f9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798a02189294f76" /><Relationship Type="http://schemas.openxmlformats.org/officeDocument/2006/relationships/notesMaster" Target="/ppt/notesMasters/notesMaster1.xml" Id="R343c1c8658c34d5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8fa38b61b8347b8" /><Relationship Type="http://schemas.openxmlformats.org/officeDocument/2006/relationships/notesMaster" Target="/ppt/notesMasters/notesMaster1.xml" Id="R91b67c725a24471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92bdeb5f985426d" /><Relationship Type="http://schemas.openxmlformats.org/officeDocument/2006/relationships/notesMaster" Target="/ppt/notesMasters/notesMaster1.xml" Id="R15c531ee10664fa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62d9e7834084328" /><Relationship Type="http://schemas.openxmlformats.org/officeDocument/2006/relationships/notesMaster" Target="/ppt/notesMasters/notesMaster1.xml" Id="R3eb2c7f16ec144b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6646a7b1e044970" /><Relationship Type="http://schemas.openxmlformats.org/officeDocument/2006/relationships/notesMaster" Target="/ppt/notesMasters/notesMaster1.xml" Id="Rc88dc400b85a4c1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92456a38cc8461d" /><Relationship Type="http://schemas.openxmlformats.org/officeDocument/2006/relationships/notesMaster" Target="/ppt/notesMasters/notesMaster1.xml" Id="Rfa158071335b488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9d333ee6ff5489e" /><Relationship Type="http://schemas.openxmlformats.org/officeDocument/2006/relationships/notesMaster" Target="/ppt/notesMasters/notesMaster1.xml" Id="Rb8c54129ecfc4457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536700a4dff4159" /><Relationship Type="http://schemas.openxmlformats.org/officeDocument/2006/relationships/notesMaster" Target="/ppt/notesMasters/notesMaster1.xml" Id="R976d235faae54ed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f275f73cc2d84e86" /><Relationship Type="http://schemas.openxmlformats.org/officeDocument/2006/relationships/notesMaster" Target="/ppt/notesMasters/notesMaster1.xml" Id="Ra088fa96a69a4f6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01faef11339c4e15" /><Relationship Type="http://schemas.openxmlformats.org/officeDocument/2006/relationships/notesMaster" Target="/ppt/notesMasters/notesMaster1.xml" Id="Rfc47a2c4be3c4d1f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9440b35528ec484d" /><Relationship Type="http://schemas.openxmlformats.org/officeDocument/2006/relationships/notesMaster" Target="/ppt/notesMasters/notesMaster1.xml" Id="R943f0c2cbd5e442b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f75a0733c9c4935" /><Relationship Type="http://schemas.openxmlformats.org/officeDocument/2006/relationships/notesMaster" Target="/ppt/notesMasters/notesMaster1.xml" Id="Rd92a996cf4d245f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74d33dd183104eeb" /><Relationship Type="http://schemas.openxmlformats.org/officeDocument/2006/relationships/notesMaster" Target="/ppt/notesMasters/notesMaster1.xml" Id="R21c679175f1a444b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c58fe24b95c24d9e" /><Relationship Type="http://schemas.openxmlformats.org/officeDocument/2006/relationships/notesMaster" Target="/ppt/notesMasters/notesMaster1.xml" Id="R5bc4a632402e4018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4bde4dd3abbb4b57" /><Relationship Type="http://schemas.openxmlformats.org/officeDocument/2006/relationships/notesMaster" Target="/ppt/notesMasters/notesMaster1.xml" Id="R129ac690ea17409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ee3ae52fccdc4799" /><Relationship Type="http://schemas.openxmlformats.org/officeDocument/2006/relationships/notesMaster" Target="/ppt/notesMasters/notesMaster1.xml" Id="Rab4e600d97744427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55da39b3a4414dc8" /><Relationship Type="http://schemas.openxmlformats.org/officeDocument/2006/relationships/notesMaster" Target="/ppt/notesMasters/notesMaster1.xml" Id="Rcc2ef3ab866b437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a070812e2e94014" /><Relationship Type="http://schemas.openxmlformats.org/officeDocument/2006/relationships/notesMaster" Target="/ppt/notesMasters/notesMaster1.xml" Id="R4d89f08c34364192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7a9e83b1272e4164" /><Relationship Type="http://schemas.openxmlformats.org/officeDocument/2006/relationships/notesMaster" Target="/ppt/notesMasters/notesMaster1.xml" Id="R4a0a13e33ba7443b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844f72b6826c4ccd" /><Relationship Type="http://schemas.openxmlformats.org/officeDocument/2006/relationships/notesMaster" Target="/ppt/notesMasters/notesMaster1.xml" Id="R04740b098107468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11e5516fb4e4e82" /><Relationship Type="http://schemas.openxmlformats.org/officeDocument/2006/relationships/notesMaster" Target="/ppt/notesMasters/notesMaster1.xml" Id="R62de6e12844c4f5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2ac462a6ff04fe3" /><Relationship Type="http://schemas.openxmlformats.org/officeDocument/2006/relationships/notesMaster" Target="/ppt/notesMasters/notesMaster1.xml" Id="Rc9fba5a3f49d45a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0da7265152e4696" /><Relationship Type="http://schemas.openxmlformats.org/officeDocument/2006/relationships/notesMaster" Target="/ppt/notesMasters/notesMaster1.xml" Id="Ra59519a7a2ee400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f3716df7cc04a58" /><Relationship Type="http://schemas.openxmlformats.org/officeDocument/2006/relationships/notesMaster" Target="/ppt/notesMasters/notesMaster1.xml" Id="R9ef313d8bbd64b6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980b85358644246" /><Relationship Type="http://schemas.openxmlformats.org/officeDocument/2006/relationships/notesMaster" Target="/ppt/notesMasters/notesMaster1.xml" Id="R5d60fde49c8f498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882219483be43d8" /><Relationship Type="http://schemas.openxmlformats.org/officeDocument/2006/relationships/notesMaster" Target="/ppt/notesMasters/notesMaster1.xml" Id="R49dbf60a61304aa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เปิดด้วยคำถามว่า เมื่อถึงปี 2575 ผู้เรียนอยุธยาควรมีชีวิตต่างจากวันนี้อย่างไร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https://www.iiep.unesco.org/en/publication/strategic-planning-concept-and-rationale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https://www.oecd.org/en/publications/building-capacity-for-evidence-informed-policy-making_86331250-en.html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ya.moe.go.th/wp-content/uploads/2025/11/%E0%B8%82%E0%B9%89%E0%B8%AD%E0%B8%A1%E0%B8%B9%E0%B8%A5%E0%B8%AA%E0%B8%B2%E0%B8%A3%E0%B8%AA%E0%B8%99%E0%B9%80%E0%B8%97%E0%B8%A8%E0%B8%94%E0%B9%89%E0%B8%B2%E0%B8%99%E0%B8%81%E0%B8%B2%E0%B8%A3%E0%B8%A8%E0%B8%B6%E0%B8%81%E0%B8%A9%E0%B8%B2%E0%B8%88%E0%B8%B1%E0%B8%87%E0%B8%AB%E0%B8%A7%E0%B8%B1%E0%B8%94%E0%B8%9E%E0%B8%A3%E0%B8%B0%E0%B8%99%E0%B8%84%E0%B8%A3%E0%B8%A8%E0%B8%A3%E0%B8%B5%E0%B8%AD%E0%B8%A2%E0%B8%B8%E0%B8%98%E0%B8%A2%E0%B8%B2-%E0%B8%9B%E0%B8%B5%E0%B8%81%E0%B8%B2%E0%B8%A3%E0%B8%A8%E0%B8%B6%E0%B8%81%E0%B8%A9%E0%B8%B2-2568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ร้อยละลดลงคำนวณจาก (5,503−7,018) ÷ 7,018 × 100 = −21.6% โดยประมาณ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https://ayuttaya.nso.go.th/images/2025/4/Provincial_Statistics_Report_2024.pdf</a:t>
            </a:r>
          </a:p>
          <a:p xmlns:a="http://schemas.openxmlformats.org/drawingml/2006/main">
            <a:r>
              <a:t>- https://news.ayutthaya.go.th/strategic/files/com_strategy/2025-11_9e36ef50133d4f2.pdf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ya.moe.go.th/wp-content/uploads/2025/11/%E0%B8%82%E0%B9%89%E0%B8%AD%E0%B8%A1%E0%B8%B9%E0%B8%A5%E0%B8%AA%E0%B8%B2%E0%B8%A3%E0%B8%AA%E0%B8%99%E0%B9%80%E0%B8%97%E0%B8%A8%E0%B8%94%E0%B9%89%E0%B8%B2%E0%B8%99%E0%B8%81%E0%B8%B2%E0%B8%A3%E0%B8%A8%E0%B8%B6%E0%B8%81%E0%B8%A9%E0%B8%B2%E0%B8%88%E0%B8%B1%E0%B8%87%E0%B8%AB%E0%B8%A7%E0%B8%B1%E0%B8%94%E0%B8%9E%E0%B8%A3%E0%B8%B0%E0%B8%99%E0%B8%84%E0%B8%A3%E0%B8%A8%E0%B8%A3%E0%B8%B5%E0%B8%AD%E0%B8%A2%E0%B8%B8%E0%B8%98%E0%B8%A2%E0%B8%B2-%E0%B8%9B%E0%B8%B5%E0%B8%81%E0%B8%B2%E0%B8%A3%E0%B8%A8%E0%B8%B6%E0%B8%81%E0%B8%A9%E0%B8%B2-2568.pdf</a:t>
            </a:r>
          </a:p>
          <a:p xmlns:a="http://schemas.openxmlformats.org/drawingml/2006/main">
            <a:r>
              <a:t>- https://ayuttaya.nso.go.th/images/2025/4/Provincial_Statistics_Report_2024.pdf</a:t>
            </a:r>
          </a:p>
          <a:p xmlns:a="http://schemas.openxmlformats.org/drawingml/2006/main">
            <a:r>
              <a:t>- https://news.ayutthaya.go.th/strategic/files/com_strategy/2025-11_9e36ef50133d4f2.pdf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ทางเลือก A เป็นทิศทางหลักในร่างปัจจุบัน โดยใช้ B เป็นแกนคุ้มครอง และ C เป็นโครงการนำร่องภายใต้ยุทธศาสตร์ด้านเรียน–งาน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ใช้เวลาชวนผู้เข้าร่วมตอบสั้น ๆ 2–3 คน แล้วค่อยเชื่อมเข้าสู่ความหมายของยุทธศาสตร์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- https://www.iiep.unesco.org/en/publication/strategic-planning-concept-and-rationale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- https://sdgs.un.org/goals/goal4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https://ratchakitcha.soc.go.th/DATA/PDF/2560/A/040/1.PDF</a:t>
            </a:r>
          </a:p>
          <a:p xmlns:a="http://schemas.openxmlformats.org/drawingml/2006/main">
            <a:r>
              <a:t>- https://sdgs.un.org/goals/goal4</a:t>
            </a:r>
          </a:p>
          <a:p xmlns:a="http://schemas.openxmlformats.org/drawingml/2006/main">
            <a:r>
              <a:t>- https://ratchakitcha.soc.go.th/documents/17082307.pdf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https://www.oecd.org/en/topics/sub-issues/public-policy-monitoring-and-evaluation.html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- https://aya.moe.go.th/wp-content/uploads/2025/11/%E0%B8%82%E0%B9%89%E0%B8%AD%E0%B8%A1%E0%B8%B9%E0%B8%A5%E0%B8%AA%E0%B8%B2%E0%B8%A3%E0%B8%AA%E0%B8%99%E0%B9%80%E0%B8%97%E0%B8%A8%E0%B8%94%E0%B9%89%E0%B8%B2%E0%B8%99%E0%B8%81%E0%B8%B2%E0%B8%A3%E0%B8%A8%E0%B8%B6%E0%B8%81%E0%B8%A9%E0%B8%B2%E0%B8%88%E0%B8%B1%E0%B8%87%E0%B8%AB%E0%B8%A7%E0%B8%B1%E0%B8%94%E0%B8%9E%E0%B8%A3%E0%B8%B0%E0%B8%99%E0%B8%84%E0%B8%A3%E0%B8%A8%E0%B8%A3%E0%B8%B5%E0%B8%AD%E0%B8%A2%E0%B8%B8%E0%B8%98%E0%B8%A2%E0%B8%B2-%E0%B8%9B%E0%B8%B5%E0%B8%81%E0%B8%B2%E0%B8%A3%E0%B8%A8%E0%B8%B6%E0%B8%81%E0%B8%A9%E0%B8%B2-2568.pdf</a:t>
            </a:r>
          </a:p>
          <a:p xmlns:a="http://schemas.openxmlformats.org/drawingml/2006/main">
            <a:r>
              <a:t>- https://news.ayutthaya.go.th/strategic/files/com_strategy/2025-11_9e36ef50133d4f2.pdf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แบ่งกลุ่มให้มีคนต่างสังกัดและบทบาทอยู่ร่วมกัน เพื่อลดมุมมองเฉพาะหน่วยงาน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กรอบเวลาเต็ม 180 นาที; สามารถย่อเหลือ 120 นาทีโดยลดช่วงฝึกปฏิบัติ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- https://www.iiep.unesco.org/en/publication/strategic-planning-concept-and-rationale</a:t>
            </a:r>
          </a:p>
          <a:p xmlns:a="http://schemas.openxmlformats.org/drawingml/2006/main">
            <a:r>
              <a:t>- https://www.oecd.org/en/publications/building-capacity-for-evidence-informed-policy-making_86331250-en.html</a:t>
            </a:r>
          </a:p>
          <a:p xmlns:a="http://schemas.openxmlformats.org/drawingml/2006/main">
            <a:r>
              <a:t>- https://www.oecd.org/en/topics/sub-issues/public-policy-monitoring-and-evaluation.html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เน้นว่าการวางแผนเชิงยุทธศาสตร์คือกระบวนการเลือกและเรียนรู้ ไม่ใช่พิธีกรรมจัดทำเอกสาร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https://www.iiep.unesco.org/en/publication/strategic-planning-concept-and-rationale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https://www.iiep.unesco.org/en/publication/strategic-planning-concept-and-rationale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https://www.oecd.org/en/publications/building-capacity-for-evidence-informed-policy-making_86331250-en.html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https://ratchakitcha.soc.go.th/DATA/PDF/2560/A/040/1.PDF</a:t>
            </a:r>
          </a:p>
          <a:p xmlns:a="http://schemas.openxmlformats.org/drawingml/2006/main">
            <a:r>
              <a:t>- https://www.moe.go.th/%E0%B8%84%E0%B8%B3%E0%B8%AA%E0%B8%B1%E0%B9%88%E0%B8%87-%E0%B8%AB%E0%B8%99-%E0%B8%84%E0%B8%AA%E0%B8%8A-%E0%B8%97%E0%B8%B5%E0%B9%88-19-2560-%E0%B8%A0%E0%B8%B9%E0%B8%A1%E0%B8%B4%E0%B8%A0%E0%B8%B2/</a:t>
            </a:r>
          </a:p>
          <a:p xmlns:a="http://schemas.openxmlformats.org/drawingml/2006/main">
            <a:r>
              <a:t>- https://www.soc.go.th/?id=703&amp;page_id=2375</a:t>
            </a:r>
          </a:p>
          <a:p xmlns:a="http://schemas.openxmlformats.org/drawingml/2006/main">
            <a:r>
              <a:t>- https://sdgs.un.org/goals/goal4</a:t>
            </a:r>
          </a:p>
          <a:p xmlns:a="http://schemas.openxmlformats.org/drawingml/2006/main">
            <a:r>
              <a:t>- https://ratchakitcha.soc.go.th/documents/17082307.pdf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ย้ำชื่อกลไกจังหวัด: คณะอนุกรรมการบริหารราชการเชิงยุทธศาสตร์ ตามคำสั่ง กศจ. พระนครศรีอยุธยา ที่ 1/2569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https://www.moe.go.th/%E0%B8%84%E0%B8%B3%E0%B8%AA%E0%B8%B1%E0%B9%88%E0%B8%87-%E0%B8%AB%E0%B8%99-%E0%B8%84%E0%B8%AA%E0%B8%8A-%E0%B8%97%E0%B8%B5%E0%B9%88-19-2560-%E0%B8%A0%E0%B8%B9%E0%B8%A1%E0%B8%B4%E0%B8%A0%E0%B8%B2/</a:t>
            </a:r>
          </a:p>
          <a:p xmlns:a="http://schemas.openxmlformats.org/drawingml/2006/main">
            <a:r>
              <a:t>- https://www.soc.go.th/?id=703&amp;page_id=2375</a:t>
            </a:r>
          </a:p>
          <a:p xmlns:a="http://schemas.openxmlformats.org/drawingml/2006/main">
            <a:r>
              <a:t>- document-11.md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e291b69f64c3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4d4d333458b48d7" /><Relationship Type="http://schemas.openxmlformats.org/officeDocument/2006/relationships/slideLayout" Target="/ppt/slideLayouts/slideLayout1.xml" Id="Rb1bea34696594fb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ea34696594fb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3ea847a7a4f41" /><Relationship Type="http://schemas.openxmlformats.org/officeDocument/2006/relationships/notesSlide" Target="/ppt/notesSlides/notesSlide1.xml" Id="R56eb7f9a12d2420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c13bfea1d4738" /><Relationship Type="http://schemas.openxmlformats.org/officeDocument/2006/relationships/notesSlide" Target="/ppt/notesSlides/notesSlide10.xml" Id="Rfc726207ee2f415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77cf1d5c743d5" /><Relationship Type="http://schemas.openxmlformats.org/officeDocument/2006/relationships/notesSlide" Target="/ppt/notesSlides/notesSlide11.xml" Id="Rb9379f77a2d9489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84396143249ee" /><Relationship Type="http://schemas.openxmlformats.org/officeDocument/2006/relationships/notesSlide" Target="/ppt/notesSlides/notesSlide12.xml" Id="Rb006713c345f431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d62c790404386" /><Relationship Type="http://schemas.openxmlformats.org/officeDocument/2006/relationships/notesSlide" Target="/ppt/notesSlides/notesSlide13.xml" Id="Rf2418633614c47e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d0de869584b78" /><Relationship Type="http://schemas.openxmlformats.org/officeDocument/2006/relationships/chart" Target="/ppt/slides/charts/chart1.xml" Id="Rc7846b3df8e94213" /><Relationship Type="http://schemas.openxmlformats.org/officeDocument/2006/relationships/notesSlide" Target="/ppt/notesSlides/notesSlide14.xml" Id="R2fc8540786f84a2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a58b88a9b469a" /><Relationship Type="http://schemas.openxmlformats.org/officeDocument/2006/relationships/notesSlide" Target="/ppt/notesSlides/notesSlide15.xml" Id="R5dec66be76f9463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563247df7472f" /><Relationship Type="http://schemas.openxmlformats.org/officeDocument/2006/relationships/notesSlide" Target="/ppt/notesSlides/notesSlide16.xml" Id="Ref5fbc68d6644cc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4d910a054401a" /><Relationship Type="http://schemas.openxmlformats.org/officeDocument/2006/relationships/notesSlide" Target="/ppt/notesSlides/notesSlide17.xml" Id="Rbb0a75067b3f489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0fb2f8c5c487d" /><Relationship Type="http://schemas.openxmlformats.org/officeDocument/2006/relationships/notesSlide" Target="/ppt/notesSlides/notesSlide18.xml" Id="Re5804131c245479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42b9df5a405a" /><Relationship Type="http://schemas.openxmlformats.org/officeDocument/2006/relationships/chart" Target="/ppt/slides/charts/chart2.xml" Id="Rcc48c4291ad44885" /><Relationship Type="http://schemas.openxmlformats.org/officeDocument/2006/relationships/notesSlide" Target="/ppt/notesSlides/notesSlide19.xml" Id="Ra394fb970a9b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f89420a7d491c" /><Relationship Type="http://schemas.openxmlformats.org/officeDocument/2006/relationships/notesSlide" Target="/ppt/notesSlides/notesSlide2.xml" Id="R8145e70b3e26407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db9b2f4c5493e" /><Relationship Type="http://schemas.openxmlformats.org/officeDocument/2006/relationships/notesSlide" Target="/ppt/notesSlides/notesSlide20.xml" Id="R657d88d34e904a6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17c87dffc46dd" /><Relationship Type="http://schemas.openxmlformats.org/officeDocument/2006/relationships/notesSlide" Target="/ppt/notesSlides/notesSlide21.xml" Id="R7f3dcd0f86974272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ead825384fd4" /><Relationship Type="http://schemas.openxmlformats.org/officeDocument/2006/relationships/notesSlide" Target="/ppt/notesSlides/notesSlide22.xml" Id="Rf6001cf69a1448ae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c37da45e54433" /><Relationship Type="http://schemas.openxmlformats.org/officeDocument/2006/relationships/notesSlide" Target="/ppt/notesSlides/notesSlide23.xml" Id="R2c1712b071314d5f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0cec8b3794afd" /><Relationship Type="http://schemas.openxmlformats.org/officeDocument/2006/relationships/notesSlide" Target="/ppt/notesSlides/notesSlide24.xml" Id="R673ab1b6730241cf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392979f524c55" /><Relationship Type="http://schemas.openxmlformats.org/officeDocument/2006/relationships/notesSlide" Target="/ppt/notesSlides/notesSlide25.xml" Id="Read4c735c9fc40c7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8912634d24427" /><Relationship Type="http://schemas.openxmlformats.org/officeDocument/2006/relationships/notesSlide" Target="/ppt/notesSlides/notesSlide26.xml" Id="R1e8fd82b9a624e7b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6c8ec96e4e5e" /><Relationship Type="http://schemas.openxmlformats.org/officeDocument/2006/relationships/notesSlide" Target="/ppt/notesSlides/notesSlide27.xml" Id="R9ea15fac60614b4b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819a7ec9443e7" /><Relationship Type="http://schemas.openxmlformats.org/officeDocument/2006/relationships/notesSlide" Target="/ppt/notesSlides/notesSlide28.xml" Id="R23b72e456afe4f34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3dad96a2849de" /><Relationship Type="http://schemas.openxmlformats.org/officeDocument/2006/relationships/notesSlide" Target="/ppt/notesSlides/notesSlide29.xml" Id="Re0859a3b6a32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990fe04a64196" /><Relationship Type="http://schemas.openxmlformats.org/officeDocument/2006/relationships/notesSlide" Target="/ppt/notesSlides/notesSlide3.xml" Id="Rcac46eff171a42c3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a0f08cb8455f" /><Relationship Type="http://schemas.openxmlformats.org/officeDocument/2006/relationships/notesSlide" Target="/ppt/notesSlides/notesSlide30.xml" Id="Rd80c0343f34e4146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e699c5a304dd4" /><Relationship Type="http://schemas.openxmlformats.org/officeDocument/2006/relationships/notesSlide" Target="/ppt/notesSlides/notesSlide31.xml" Id="R38e471858038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9f55baeca4756" /><Relationship Type="http://schemas.openxmlformats.org/officeDocument/2006/relationships/notesSlide" Target="/ppt/notesSlides/notesSlide4.xml" Id="R8d57b273dee0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1b5873577421b" /><Relationship Type="http://schemas.openxmlformats.org/officeDocument/2006/relationships/notesSlide" Target="/ppt/notesSlides/notesSlide5.xml" Id="Rd48543a2efa2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197eba1e4432e" /><Relationship Type="http://schemas.openxmlformats.org/officeDocument/2006/relationships/notesSlide" Target="/ppt/notesSlides/notesSlide6.xml" Id="R45482d40109e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1c67a048447f6" /><Relationship Type="http://schemas.openxmlformats.org/officeDocument/2006/relationships/notesSlide" Target="/ppt/notesSlides/notesSlide7.xml" Id="R02d8aebf6ac9443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d0b2dcb57403d" /><Relationship Type="http://schemas.openxmlformats.org/officeDocument/2006/relationships/notesSlide" Target="/ppt/notesSlides/notesSlide8.xml" Id="Raa2d728390a644b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3956eea414192" /><Relationship Type="http://schemas.openxmlformats.org/officeDocument/2006/relationships/notesSlide" Target="/ppt/notesSlides/notesSlide9.xml" Id="R1a1c257658144cf3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เกิดมีชีพ</c:v>
          </c:tx>
          <c:spPr>
            <a:ln xmlns:a="http://schemas.openxmlformats.org/drawingml/2006/main" w="47625">
              <a:solidFill>
                <a:srgbClr val="2F6FB2"/>
              </a:solidFill>
              <a:prstDash val="solid"/>
            </a:ln>
          </c:spPr>
          <c:marker>
            <c:symbol val="circle"/>
            <c:size val="10"/>
            <c:spPr>
              <a:solidFill xmlns:a="http://schemas.openxmlformats.org/drawingml/2006/main">
                <a:srgbClr val="2F6FB2"/>
              </a:solidFill>
            </c:spPr>
          </c:marker>
          <c:cat>
            <c:numLit>
              <c:formatCode>General</c:formatCode>
              <c:ptCount val="2"/>
              <c:pt idx="0">
                <c:v>2562</c:v>
              </c:pt>
              <c:pt idx="1">
                <c:v>2566</c:v>
              </c:pt>
            </c:numLit>
          </c:cat>
          <c:val>
            <c:numLit>
              <c:formatCode>General</c:formatCode>
              <c:ptCount val="2"/>
              <c:pt idx="0">
                <c:v>7018</c:v>
              </c:pt>
              <c:pt idx="1">
                <c:v>5503</c:v>
              </c:pt>
            </c:numLit>
          </c:val>
          <c:smooth val="0"/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350">
                  <a:solidFill>
                    <a:srgbClr val="17213A"/>
                  </a:solidFill>
                  <a:latin typeface="Thonburi"/>
                  <a:ea typeface="Thonburi"/>
                  <a:cs typeface="Thonbu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BD2DC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majorGridlines>
          <c:spPr>
            <a:ln xmlns:a="http://schemas.openxmlformats.org/drawingml/2006/main" w="9525">
              <a:solidFill>
                <a:srgbClr val="EEF1F4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  <c:spPr>
        <a:noFill xmlns:a="http://schemas.openxmlformats.org/drawingml/2006/main"/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BFAF7"/>
    </a:solidFill>
    <a:ln xmlns:a="http://schemas.openxmlformats.org/drawingml/2006/main" w="0">
      <a:noFill/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น้ำหนัก</c:v>
          </c:tx>
          <c:spPr>
            <a:solidFill xmlns:a="http://schemas.openxmlformats.org/drawingml/2006/main">
              <a:srgbClr val="2F6FB2"/>
            </a:solidFill>
          </c:spPr>
          <c:cat>
            <c:strLit>
              <c:ptCount val="9"/>
              <c:pt idx="0">
                <c:v>ผลต่อผู้เรียน</c:v>
              </c:pt>
              <c:pt idx="1">
                <c:v>เร่งด่วน</c:v>
              </c:pt>
              <c:pt idx="2">
                <c:v>เปราะบาง</c:v>
              </c:pt>
              <c:pt idx="3">
                <c:v>อำนาจหน้าที่</c:v>
              </c:pt>
              <c:pt idx="4">
                <c:v>เป็นไปได้</c:v>
              </c:pt>
              <c:pt idx="5">
                <c:v>คุ้มค่า</c:v>
              </c:pt>
              <c:pt idx="6">
                <c:v>ความร่วมมือ</c:v>
              </c:pt>
              <c:pt idx="7">
                <c:v>ความเสี่ยง</c:v>
              </c:pt>
              <c:pt idx="8">
                <c:v>ขยายผล</c:v>
              </c:pt>
            </c:strLit>
          </c:cat>
          <c:val>
            <c:numLit>
              <c:formatCode>General</c:formatCode>
              <c:ptCount val="9"/>
              <c:pt idx="0">
                <c:v>20</c:v>
              </c:pt>
              <c:pt idx="1">
                <c:v>15</c:v>
              </c:pt>
              <c:pt idx="2">
                <c:v>15</c:v>
              </c:pt>
              <c:pt idx="3">
                <c:v>15</c:v>
              </c:pt>
              <c:pt idx="4">
                <c:v>10</c:v>
              </c:pt>
              <c:pt idx="5">
                <c:v>10</c:v>
              </c:pt>
              <c:pt idx="6">
                <c:v>5</c:v>
              </c:pt>
              <c:pt idx="7">
                <c:v>5</c:v>
              </c:pt>
              <c:pt idx="8">
                <c:v>5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125">
                  <a:solidFill>
                    <a:srgbClr val="17213A"/>
                  </a:solidFill>
                  <a:latin typeface="Thonburi"/>
                  <a:ea typeface="Thonburi"/>
                  <a:cs typeface="Thonburi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BD2DC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b"/>
        <c:majorGridlines>
          <c:spPr>
            <a:ln xmlns:a="http://schemas.openxmlformats.org/drawingml/2006/main" w="9525">
              <a:solidFill>
                <a:srgbClr val="EEF1F4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  <c:spPr>
        <a:noFill xmlns:a="http://schemas.openxmlformats.org/drawingml/2006/main"/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BFAF7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18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box">
            <a:extLst xmlns:a="http://schemas.openxmlformats.org/drawingml/2006/main">
              <a:ext uri="{FF2B5EF4-FFF2-40B4-BE49-F238E27FC236}">
                <a16:creationId xmlns:a16="http://schemas.microsoft.com/office/drawing/2014/main" id="{0CCD5A6F-97B4-4E88-94F1-9E5AA7E50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ox">
            <a:extLst xmlns:a="http://schemas.openxmlformats.org/drawingml/2006/main">
              <a:ext uri="{FF2B5EF4-FFF2-40B4-BE49-F238E27FC236}">
                <a16:creationId xmlns:a16="http://schemas.microsoft.com/office/drawing/2014/main" id="{D2BEC7AD-7555-461C-BCC7-26FCE9338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914400"/>
            <a:ext cx="2762250" cy="485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B5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6E56F7-8BB9-4007-809D-6CFDB9876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00000">
            <a:off x="8096250" y="152400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FFF5DE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7E315E-B3BE-4985-8870-C7D806491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480000">
            <a:off x="8382000" y="2333625"/>
            <a:ext cx="228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FFF5DE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DF93DE-C2F8-4EDA-BFC4-28687E53D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300000">
            <a:off x="8048625" y="333375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FFF5DE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C34BD5-F733-42E5-8600-4C29A5F04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600000">
            <a:off x="8524875" y="4429125"/>
            <a:ext cx="200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FFF5D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D71460-007B-4B21-88C3-360A3D2E4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42875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5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33BF20-670D-424A-8E15-58D06B195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18097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5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6E3346-E217-418B-85CC-24F5296BA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4325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5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8DBBAD-ED75-4814-8A53-4F309D1E2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2862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5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D2CCDC-2D76-4E61-A52D-DED1CF102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1435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5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47E8BB0-78D8-46B6-B7CD-AAE74A49C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C69D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D9C69D"/>
                </a:solidFill>
                <a:latin typeface="Thonburi"/>
                <a:ea typeface="Thonburi"/>
                <a:cs typeface="Thonburi"/>
              </a:rPr>
              <a:t>เอกสารประกอบการบรรยาย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6BC8E826-D249-4631-B799-47435A93B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257300"/>
            <a:ext cx="6667500" cy="2457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4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จัดทำยุทธศาสตร์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4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การพัฒนาการศึกษา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4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ให้ใช้ได้จริง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BB444080-8D7F-4A56-B5AA-E013242A8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76700"/>
            <a:ext cx="666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E6E9EF"/>
                </a:solidFill>
                <a:latin typeface="Thonburi"/>
                <a:ea typeface="Thonburi"/>
                <a:cs typeface="Thonburi"/>
              </a:defRPr>
            </a:pPr>
            <a:r>
              <a:rPr sz="1650" b="0">
                <a:solidFill>
                  <a:srgbClr val="E6E9EF"/>
                </a:solidFill>
                <a:latin typeface="Thonburi"/>
                <a:ea typeface="Thonburi"/>
                <a:cs typeface="Thonburi"/>
              </a:rPr>
              <a:t>หลักคิด • กฎหมาย • ข้อมูล • การตัดสินใจ • การขับเคลื่อน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D635F6E-79F7-4758-9928-5FED5384B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C69D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D9C69D"/>
                </a:solidFill>
                <a:latin typeface="Thonburi"/>
                <a:ea typeface="Thonburi"/>
                <a:cs typeface="Thonburi"/>
              </a:rPr>
              <a:t>กรณีจังหวัดพระนครศรีอยุธยา | พ.ศ. 2571–2575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215138DA-0E04-4CE3-A1ED-2143A7012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769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7BFCC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B7BFCC"/>
                </a:solidFill>
                <a:latin typeface="Thonburi"/>
                <a:ea typeface="Thonburi"/>
                <a:cs typeface="Thonburi"/>
              </a:rPr>
              <a:t>สำหรับการประชุมคณะทำงานจัดทำร่างยุทธศาสตร์ฯ</a:t>
            </a:r>
          </a:p>
        </p:txBody>
      </p:sp>
    </p:spTree>
    <p:extLst>
      <p:ext uri="{BB962C8B-B14F-4D97-AF65-F5344CB8AC3E}">
        <p14:creationId xmlns:p14="http://schemas.microsoft.com/office/powerpoint/2010/main" val="33840775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text">
            <a:extLst xmlns:a="http://schemas.openxmlformats.org/drawingml/2006/main">
              <a:ext uri="{FF2B5EF4-FFF2-40B4-BE49-F238E27FC236}">
                <a16:creationId xmlns:a16="http://schemas.microsoft.com/office/drawing/2014/main" id="{E6BC9A8C-337A-4D59-82DF-B0E007644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7D4AD708-6765-444E-BE54-5A8A0D8C6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กระบวนการ 10 ขั้น: ทุกขั้นต้องมีผลผลิตที่ตรวจได้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A2B03B-ED4C-4308-B087-FE3A23383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1AD1D9BC-4649-4CD8-BDC0-349E7AFAB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2EADD44B-FCC9-4C74-9E04-F29A366E3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BB32D0-9B0E-42AD-95AF-D34F191DD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7335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7610A46-937E-4BC2-B319-1828FBD89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192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09A0B0-355B-4286-8575-D6F24D2FA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33575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797BB7E2-9B2A-4E44-A03F-A7103A15E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3241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อาณัติ/คำถาม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3740E66-C7FE-43AA-871B-1C21922B3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78130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ขอบเขตและคำถาม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9EE32C-4229-45E1-8874-1734F73D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7335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11544FB-0FBD-41C8-8A85-18023FCC7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8192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FB449D-73F0-4785-9E1B-8939AF6F7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933575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0A7A9B7-4155-4058-B364-23AA69509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3241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กฎหมาย/บทบาท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0E41363E-C336-451D-9C50-134B808E9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78130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ทะเบียนสถานะ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A162DD-C367-4552-A9DA-FA462AC1F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7335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1E3D162-34E3-444A-BA93-649C6C983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8192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7C356A-2FF6-42B4-B496-C67963054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1933575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F48B7F50-D00F-4F43-98BE-553CDEB49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3241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ฐานข้อมูล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0D37C19-E698-471D-9645-57CD8F423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78130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นิยามและคุณภาพ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9DC0E6-2925-4F41-8C40-98BEB9199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17335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D18007FD-836C-4BCF-A71C-95AA05192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18192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7DC7239-232D-4F96-99A2-AD7734574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933575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78775177-2C1F-44F9-B724-13E3D1FD4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3241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ปัญหา/อนาคต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7CD6B0D2-7C72-4B68-AE5F-1719AC7A5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78130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สาเหตุ/พื้นที่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FBA75C6-0C21-4D82-8596-EF01FF524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7335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DE7732E6-3BA8-4753-BDF8-3D260C17A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192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5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A959A283-AB70-4E23-801A-864239336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3241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รับฟัง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490670C5-BA0B-4A75-A9D0-F3B38ED55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8130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เสียงและข้อขัดแย้ง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E3A3851-7CC4-43B5-A9E6-A17D89209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8290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D378C66E-1ED8-41B6-A324-2068BC66E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147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4DAEB29-04F1-46DB-AED7-1F6018BB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29075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D5E1F977-BE95-4837-8687-1C61C9DFB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196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ทางเลือก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30796C2B-BDBA-4A64-A37D-305E8313C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7680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ข้อดี/ข้อจำกัด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4EBD11E-73CC-4804-9F8D-70691688B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8290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C2D3FF4E-E25C-49AF-ADDE-DC45AE5A5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9147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7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771EBFF-9182-4BF9-A08B-9B73058AC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29075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75C73FCF-E15B-42BA-AAC7-B0E6BF754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196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สถาปัตยกรรม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F5215908-CD0D-447C-A47F-C25E30A16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7680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ผลลัพธ์/กลไก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C728BC8-833A-4A26-86B9-CAA6DF375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8290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text">
            <a:extLst xmlns:a="http://schemas.openxmlformats.org/drawingml/2006/main">
              <a:ext uri="{FF2B5EF4-FFF2-40B4-BE49-F238E27FC236}">
                <a16:creationId xmlns:a16="http://schemas.microsoft.com/office/drawing/2014/main" id="{AA97BA81-0585-4393-89E2-5561BC654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9147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8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74A9A68-CA22-42BF-9DF2-BF8308ECC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4029075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43" name="text">
            <a:extLst xmlns:a="http://schemas.openxmlformats.org/drawingml/2006/main">
              <a:ext uri="{FF2B5EF4-FFF2-40B4-BE49-F238E27FC236}">
                <a16:creationId xmlns:a16="http://schemas.microsoft.com/office/drawing/2014/main" id="{2CCF73C9-6614-4C03-923C-B823B379F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4196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ตัวชี้วัด</a:t>
            </a:r>
          </a:p>
        </p:txBody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C90200DF-BF3D-401B-A857-4E940188E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87680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ค่าฐาน/เป้าหมาย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4B02407-8D61-4D2F-B67C-2F2260BA6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8290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text">
            <a:extLst xmlns:a="http://schemas.openxmlformats.org/drawingml/2006/main">
              <a:ext uri="{FF2B5EF4-FFF2-40B4-BE49-F238E27FC236}">
                <a16:creationId xmlns:a16="http://schemas.microsoft.com/office/drawing/2014/main" id="{1ED036D2-8FA0-45EE-AC89-26693713C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9147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9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4DD8A62-5FA4-4BBD-ACA5-FD6576463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029075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48" name="text">
            <a:extLst xmlns:a="http://schemas.openxmlformats.org/drawingml/2006/main">
              <a:ext uri="{FF2B5EF4-FFF2-40B4-BE49-F238E27FC236}">
                <a16:creationId xmlns:a16="http://schemas.microsoft.com/office/drawing/2014/main" id="{A4F084C9-442C-40C8-9E3D-1EDEA9BCB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44196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ขับเคลื่อน</a:t>
            </a:r>
          </a:p>
        </p:txBody>
      </p:sp>
      <p:sp>
        <p:nvSpPr>
          <p:cNvPr id="49" name="text">
            <a:extLst xmlns:a="http://schemas.openxmlformats.org/drawingml/2006/main">
              <a:ext uri="{FF2B5EF4-FFF2-40B4-BE49-F238E27FC236}">
                <a16:creationId xmlns:a16="http://schemas.microsoft.com/office/drawing/2014/main" id="{00687536-7ACB-4470-8C7B-288A92BA3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487680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RACI/งบ/เสี่ยง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E98AE1D-BC3F-49FF-BD29-109D390F1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8290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text">
            <a:extLst xmlns:a="http://schemas.openxmlformats.org/drawingml/2006/main">
              <a:ext uri="{FF2B5EF4-FFF2-40B4-BE49-F238E27FC236}">
                <a16:creationId xmlns:a16="http://schemas.microsoft.com/office/drawing/2014/main" id="{492E1452-069A-46D6-AA43-6B9492447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9147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10</a:t>
            </a:r>
          </a:p>
        </p:txBody>
      </p:sp>
      <p:sp>
        <p:nvSpPr>
          <p:cNvPr id="52" name="text">
            <a:extLst xmlns:a="http://schemas.openxmlformats.org/drawingml/2006/main">
              <a:ext uri="{FF2B5EF4-FFF2-40B4-BE49-F238E27FC236}">
                <a16:creationId xmlns:a16="http://schemas.microsoft.com/office/drawing/2014/main" id="{7DEAF414-A055-4138-98A3-9409D9D41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44196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ตรวจคุณภาพ</a:t>
            </a:r>
          </a:p>
        </p:txBody>
      </p:sp>
      <p:sp>
        <p:nvSpPr>
          <p:cNvPr id="53" name="text">
            <a:extLst xmlns:a="http://schemas.openxmlformats.org/drawingml/2006/main">
              <a:ext uri="{FF2B5EF4-FFF2-40B4-BE49-F238E27FC236}">
                <a16:creationId xmlns:a16="http://schemas.microsoft.com/office/drawing/2014/main" id="{E36C85C4-D2F9-4E41-B0DE-55E2763A1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487680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ย้อนกลับ/เห็นชอบ</a:t>
            </a:r>
          </a:p>
        </p:txBody>
      </p:sp>
    </p:spTree>
    <p:extLst>
      <p:ext uri="{BB962C8B-B14F-4D97-AF65-F5344CB8AC3E}">
        <p14:creationId xmlns:p14="http://schemas.microsoft.com/office/powerpoint/2010/main" val="114382462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04878D69-4BF6-49EC-A062-83739A8F0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567A0B0F-9796-4E9C-AC91-74B6A2DF9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ยิ่งข้อความไกลจากข้อเท็จจริง ยิ่งต้องเปิดเผยวิธีคิด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03F35D-561A-417A-8D9D-8943C6812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BAE0EE2E-542C-4D43-BB7F-6740815B0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2A78D307-3A16-4132-8D70-16C1B8270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11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CDB5F305-D24D-429B-B273-E5D0CB4F5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19250"/>
            <a:ext cx="93345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649CADF-D859-42FF-8DAB-B989EFB1F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733550"/>
            <a:ext cx="899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ข้อเท็จจริง</a:t>
            </a:r>
          </a:p>
        </p:txBody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78624BC4-94BE-4F00-B2B2-9D3CC7490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76438" y="2305050"/>
            <a:ext cx="82391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C86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7DB42B5-1779-4943-8BCE-C32AF7C35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7888" y="2419350"/>
            <a:ext cx="78962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ผลการคำนวณ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16B8D2F2-3E95-42BA-A720-B95B3648B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2990850"/>
            <a:ext cx="714375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96B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F3C4F40-D7E6-4010-BDFB-118902CF0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3105150"/>
            <a:ext cx="680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ผลวิเคราะห์</a:t>
            </a:r>
          </a:p>
        </p:txBody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1B42410C-D72F-46C5-9E43-053E57FB5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1813" y="3676650"/>
            <a:ext cx="604837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B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6AED602E-E92A-429C-9E29-E23BF1D7B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3263" y="3790950"/>
            <a:ext cx="57054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สมมติฐาน</a:t>
            </a:r>
          </a:p>
        </p:txBody>
      </p:sp>
      <p:sp>
        <p:nvSpPr>
          <p:cNvPr id="14" name="box">
            <a:extLst xmlns:a="http://schemas.openxmlformats.org/drawingml/2006/main">
              <a:ext uri="{FF2B5EF4-FFF2-40B4-BE49-F238E27FC236}">
                <a16:creationId xmlns:a16="http://schemas.microsoft.com/office/drawing/2014/main" id="{59151B6D-8F54-4DF4-B727-CD61EC38A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362450"/>
            <a:ext cx="49530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78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3116917-A4B7-4BC9-ADB7-03BCE6812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4476750"/>
            <a:ext cx="4610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ความเห็น</a:t>
            </a:r>
          </a:p>
        </p:txBody>
      </p:sp>
      <p:sp>
        <p:nvSpPr>
          <p:cNvPr id="16" name="box">
            <a:extLst xmlns:a="http://schemas.openxmlformats.org/drawingml/2006/main">
              <a:ext uri="{FF2B5EF4-FFF2-40B4-BE49-F238E27FC236}">
                <a16:creationId xmlns:a16="http://schemas.microsoft.com/office/drawing/2014/main" id="{652405E3-8E08-4F2C-BDBD-15682A511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7188" y="5048250"/>
            <a:ext cx="385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5D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30E302E-0C42-4140-9849-F04632F41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8638" y="5162550"/>
            <a:ext cx="35147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ข้อเสนอเชิงนโยบาย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3E02CA5D-FCA6-4E18-B57B-F78809DF2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905500"/>
            <a:ext cx="914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ทุกข้อความต้องติดป้ายสถานะ ปี หน่วย แหล่ง และข้อจำกัด</a:t>
            </a:r>
          </a:p>
        </p:txBody>
      </p:sp>
    </p:spTree>
    <p:extLst>
      <p:ext uri="{BB962C8B-B14F-4D97-AF65-F5344CB8AC3E}">
        <p14:creationId xmlns:p14="http://schemas.microsoft.com/office/powerpoint/2010/main" val="177445676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5EEAF61A-0666-429E-A7BE-C17B058E1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EED4EB71-8576-4D6F-A3C6-B27AF57CB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ข้อมูลไม่ครบไม่ใช่เหตุให้หยุด—แต่ห้ามทำให้ความไม่แน่นอนหายไป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805D9B-065B-4B93-A2CB-3F17BFC2A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66A716F0-494D-4111-BDDA-6C661EC41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03E71A47-FB7E-4AE3-B667-82B1CBDFF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12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B4137F73-91CB-436D-96EF-F656A6F42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14500"/>
            <a:ext cx="190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75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1B949D-813B-4FC3-9EA1-E55770E9B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14600"/>
            <a:ext cx="160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E9F4366-51FE-4193-8346-5C0DA91D3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24150"/>
            <a:ext cx="1905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เจ้าของข้อมูลโดยตรง</a:t>
            </a:r>
          </a:p>
          <a:p xmlns:a="http://schemas.openxmlformats.org/drawingml/2006/main">
            <a:pPr algn="ctr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นิยามชัด ตรวจซ้ำได้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96C3C49-E1DA-4F66-8D15-D57AF2992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714500"/>
            <a:ext cx="190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75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59BA2D-4892-4A84-A702-688D6D5E0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514600"/>
            <a:ext cx="160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1CE2324E-6967-403C-9BF9-426EDB9DC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724150"/>
            <a:ext cx="1905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แหล่งทางการ</a:t>
            </a:r>
          </a:p>
          <a:p xmlns:a="http://schemas.openxmlformats.org/drawingml/2006/main">
            <a:pPr algn="ctr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ข้อจำกัดเล็กน้อย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0A2C233-5006-488C-A9D0-58FA1F486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714500"/>
            <a:ext cx="190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7CA1FB-FC11-43F1-AA60-46A46ED84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514600"/>
            <a:ext cx="160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78484716-5C0F-4346-AB48-B408DCDEA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724150"/>
            <a:ext cx="1905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ทางการ แต่ตัวเลขขัดกัน</a:t>
            </a:r>
          </a:p>
          <a:p xmlns:a="http://schemas.openxmlformats.org/drawingml/2006/main">
            <a:pPr algn="ctr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หรือนิยามไม่ครบ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5026D34-B40E-4ED1-B8E0-7E85DD293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1714500"/>
            <a:ext cx="190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7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AECF88-F8B2-4B4E-B3E1-6FBE14431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514600"/>
            <a:ext cx="160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B557247-A65A-4288-819D-C31A4E4DA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724150"/>
            <a:ext cx="1905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ใช้ชี้ทิศทาง</a:t>
            </a:r>
          </a:p>
          <a:p xmlns:a="http://schemas.openxmlformats.org/drawingml/2006/main">
            <a:pPr algn="ctr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ยังไม่เหมาะตั้งเป้า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3ABBC549-6B3A-4BA2-B65F-92190C6D7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714500"/>
            <a:ext cx="190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7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1–0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52B245-60A6-49CE-9DAE-7DFAF8C8A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514600"/>
            <a:ext cx="160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E93F0D38-4C64-4B70-94CC-94A38525A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724150"/>
            <a:ext cx="1905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หลักฐานอ่อน</a:t>
            </a:r>
          </a:p>
          <a:p xmlns:a="http://schemas.openxmlformats.org/drawingml/2006/main">
            <a:pPr algn="ctr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หรือยังไม่มีข้อมูล</a:t>
            </a:r>
          </a:p>
        </p:txBody>
      </p:sp>
      <p:sp>
        <p:nvSpPr>
          <p:cNvPr id="21" name="box">
            <a:extLst xmlns:a="http://schemas.openxmlformats.org/drawingml/2006/main">
              <a:ext uri="{FF2B5EF4-FFF2-40B4-BE49-F238E27FC236}">
                <a16:creationId xmlns:a16="http://schemas.microsoft.com/office/drawing/2014/main" id="{5BEE8887-CCF5-4793-9802-C663A1C53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76750"/>
            <a:ext cx="100584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2" name="box">
            <a:extLst xmlns:a="http://schemas.openxmlformats.org/drawingml/2006/main">
              <a:ext uri="{FF2B5EF4-FFF2-40B4-BE49-F238E27FC236}">
                <a16:creationId xmlns:a16="http://schemas.microsoft.com/office/drawing/2014/main" id="{AD76878C-500B-49FA-81C5-BD06F05E0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76750"/>
            <a:ext cx="762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C76A8AE0-6E66-4BE9-A7DB-B9A6EAD29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572000"/>
            <a:ext cx="9639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กติกาเมื่อข้อมูลขัดกัน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17D7F567-EE8E-4353-8B9A-031AB1660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876800"/>
            <a:ext cx="96393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เก็บทุกค่า ตรวจนิยามและตัวหาร ระบุผลกระทบ ตั้งผู้รับผิดชอบและเส้นตายรับรองค่าฐาน—ไม่เลือกค่าที่ดูดีที่สุด</a:t>
            </a:r>
          </a:p>
        </p:txBody>
      </p:sp>
    </p:spTree>
    <p:extLst>
      <p:ext uri="{BB962C8B-B14F-4D97-AF65-F5344CB8AC3E}">
        <p14:creationId xmlns:p14="http://schemas.microsoft.com/office/powerpoint/2010/main" val="48977520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1361FE0B-C19F-45A8-802B-D5A5AB1B7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9BD75172-E149-48CF-81C3-98C2EA99F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091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ระบบการศึกษาอยุธยามีขนาดใหญ่ หลากหลาย และต้องประสานหลายสังกัด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D8859F-81F5-41A5-8F4A-A7A99FE43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19B459AF-E284-4A00-8EDF-0DA74C988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D773AB13-0FED-4D7B-BB5B-472749692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F02B00-8F59-4189-BF4C-42BC2E5CD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335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179B6A7-43B0-4B5E-A079-401A586EF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551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3450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737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88C36725-5DD9-41FE-A622-3D4703473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146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สถานศึกษาและศูนย์การเรียนรู้</a:t>
            </a:r>
          </a:p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ปีการศึกษา 2568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A6F249-F096-4F57-81A8-C051C2ADB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7335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594D761-730A-4AF9-A135-2FAA62D8E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90500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551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3450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148,373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4678E96-00BB-443B-9E37-4CDCD86B4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5146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ผู้เรียนทุกสังกัด</a:t>
            </a:r>
          </a:p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และทุกระบบ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B91E35-FB7A-4FFC-AFEB-D99C81337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17335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38E8764A-48C0-42F1-880C-87D1F9103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190500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551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3450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9,072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3A44525B-597B-4630-B8A8-C1A72364F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5146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ผู้บริหารและครู</a:t>
            </a:r>
          </a:p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ในรายงานปี 2568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304C02-BFEA-49B0-A9E9-8E06E780F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733550"/>
            <a:ext cx="295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53A643E-4909-4078-B3FB-F46624FEF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905000"/>
            <a:ext cx="2952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551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34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35 + 5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1EB996CE-B790-425C-8679-990A3E697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514600"/>
            <a:ext cx="295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เอกชนสายสามัญ 35 แห่ง</a:t>
            </a:r>
          </a:p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และอาชีวศึกษาเอกชน 5 แห่ง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94BB7540-200A-428B-9F5E-E695C275A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95750"/>
            <a:ext cx="110680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8FF24496-8A3C-4F79-B9A0-BD86A87AE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053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นัยเชิงยุทธศาสตร์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A43BF19E-A9E9-4632-8851-FD240EBC7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276725"/>
            <a:ext cx="828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การศึกษาเอกชนต้องเป็นหุ้นส่วนร่วมออกแบบบริการ พัฒนาครู ใช้ข้อมูล และติดตามผล—ไม่ใช่เพียงผู้รับคำสั่งหรือผู้ส่งรายงาน</a:t>
            </a:r>
          </a:p>
        </p:txBody>
      </p:sp>
    </p:spTree>
    <p:extLst>
      <p:ext uri="{BB962C8B-B14F-4D97-AF65-F5344CB8AC3E}">
        <p14:creationId xmlns:p14="http://schemas.microsoft.com/office/powerpoint/2010/main" val="143301945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B550DEB-F913-408F-8C06-EFCE6424B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E983D2CD-F59D-4F2F-9D62-C33D21D50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เด็กเกิดลดลง แต่ความต้องการบริการไม่ได้ลดเท่ากันทุกพื้นที่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17F3AD-80FE-491C-B019-575E81811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57195F71-8946-46F3-9A0C-9B3435759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70D224F1-64F5-4DE3-B52C-F313908D8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14</a:t>
            </a:r>
          </a:p>
        </p:txBody>
      </p:sp>
      <p:graphicFrame>
        <p:nvGraphicFramePr>
          <p:cNvPr id="17" name="Chart"/>
          <p:cNvGraphicFramePr/>
          <p:nvPr/>
        </p:nvGraphicFramePr>
        <p:xfrm>
          <a:off xmlns:a="http://schemas.openxmlformats.org/drawingml/2006/main" x="590550" y="1619250"/>
          <a:ext xmlns:a="http://schemas.openxmlformats.org/drawingml/2006/main" cx="581025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7846b3df8e94213"/>
          </a:graphicData>
        </a:graphic>
      </p:graphicFrame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F710BEC-B600-45FC-9E44-89DE416FB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1714500"/>
            <a:ext cx="4000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390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−21.6%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8D177E1-B242-45C1-ADB3-2733B6565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57175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จำนวนเกิดมีชีพ 2562–2566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D786BC-3780-4D1E-972C-CC922511E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143250"/>
            <a:ext cx="400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331D6AE-E4DF-4836-851C-539A348FA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429000"/>
            <a:ext cx="400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ภาคการผลิต 61.31% ของผลิตภัณฑ์มวลรวมจังหวัด (ปี 2565) แต่ยังขาดข้อมูลติดตามผู้สำเร็จ คุณภาพงาน และทักษะรายอาชีพ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35942FA-EA6A-4A08-B113-C315D800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5105400"/>
            <a:ext cx="400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1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ต้องวางแผนแบบจำแนกพื้นที่—ไม่ใช้ค่าเฉลี่ยจังหวัดเพียงค่าเดียว</a:t>
            </a:r>
          </a:p>
        </p:txBody>
      </p:sp>
    </p:spTree>
    <p:extLst>
      <p:ext uri="{BB962C8B-B14F-4D97-AF65-F5344CB8AC3E}">
        <p14:creationId xmlns:p14="http://schemas.microsoft.com/office/powerpoint/2010/main" val="157280925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B3989E82-0646-4925-AF80-2EDE90980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7899CE87-5CC5-4642-9391-AC6396653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ข้อมูลที่ดูแม่นยำอาจพาไปผิดทาง หากนิยามและตัวหารไม่ตรงกัน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BC671D-74BB-4BC4-9362-D580F7898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D0FF89F1-8C18-4DCF-93E0-6C79B1839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C41BAC2D-D2A5-4A17-8ED8-C860F64B7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15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A3327421-CD68-40E3-8242-0FF83AD0A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ตัวอย่าง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CEE2850-1581-4AB7-87B7-C8141A08B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24000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สิ่งที่พบ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91B2EE4-95D0-481D-861C-64FAD1C6A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5240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คำถามที่ต้องถามก่อนใช้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D9A45F-4CB1-4ECE-A25F-1F2DA56C3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057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213A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B72C7D1-F2DB-4A10-BA6A-88AF579C5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38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ประชากรรวม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2211037-23B0-4846-AE8B-667BF7EF0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9550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79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72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≈495,288 vs &gt;822,000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5FAE39A9-3B15-4922-82CE-8EB79F224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095500"/>
            <a:ext cx="457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ขอบเขตประชากรอาจต่างกัน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A6E186-16B2-4D3B-AB78-35836E9C0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1057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59526F73-821F-43E7-BBC3-9D77A0DC2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0375"/>
            <a:ext cx="238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อัตราเข้าเรียน 6–11 ปี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BEBCF46C-CA99-483E-B4EC-5744102E8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000375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72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&gt;100%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FBAB81E1-7C55-4F08-A301-6C0A373BF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00375"/>
            <a:ext cx="457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ผู้เรียนข้ามพื้นที่หรือตัวหารไม่ตรง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347309-F262-4FE3-A1F2-EFFE6B2AC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86175"/>
            <a:ext cx="1057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69D53DB-213C-4D80-97F9-F17040FB8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238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มัธยมปลาย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B758BB0E-627A-4414-B6D5-3276B6F80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90525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72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74.43% vs 76.10%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2A18E33B-63B7-4D4C-A08E-FF1508F86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905250"/>
            <a:ext cx="457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ต้องรับรองค่าฐานก่อนผูกเป้า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BB25653-9C30-44C6-88B6-2792C4418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91050"/>
            <a:ext cx="1057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85858880-DC2D-4A24-862D-DE624E5B1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0125"/>
            <a:ext cx="238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ออกกลางคัน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34EE40B3-3A58-478F-AA44-AA971D5C5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810125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72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บวกร้อยละรายสังกัด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C17AE52C-C66A-4BEF-B71E-AB2315C9C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810125"/>
            <a:ext cx="457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ต้องรวมจำนวนคนบนฐานเดียวกัน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D5F78B2-7A33-499C-9BD7-DE4702ABC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95925"/>
            <a:ext cx="1057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F9526FF1-8B45-4C57-8CEA-8982D443A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67400"/>
            <a:ext cx="1057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25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หลักปฏิบัติ: เปิดเผยความขัดแย้ง + กำหนดผู้รับรอง + ระบุผลกระทบต่อการตัดสินใจ</a:t>
            </a:r>
          </a:p>
        </p:txBody>
      </p:sp>
    </p:spTree>
    <p:extLst>
      <p:ext uri="{BB962C8B-B14F-4D97-AF65-F5344CB8AC3E}">
        <p14:creationId xmlns:p14="http://schemas.microsoft.com/office/powerpoint/2010/main" val="180543123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33B592DA-CDFA-45D4-A4AA-BF6387640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B26AE443-5611-4D34-A278-05DBEF1E6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เขียนปัญหาให้เห็น “ใคร–อะไร–ที่ไหน–รุนแรงเพียงใด–หลักฐานอะไร”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4BF413-AFB1-4BDC-8EBF-2CEFF298D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FC186978-47DC-45F0-B949-78C6C8B15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144DC3FA-168E-4FD0-8581-4BC1E604B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16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6FD75EF1-8160-423D-AFCA-B02941D28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504950"/>
            <a:ext cx="9715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3406DD2E-8089-477E-8167-732F192AA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504950"/>
            <a:ext cx="1428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5D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8FC09DD8-F13A-4FD1-950D-137E76BEB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67640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ผลกระทบ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9F0FA77-2424-4150-BD8C-52961816E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657350"/>
            <a:ext cx="7867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โอกาสเรียนต่อ งาน และคุณภาพชีวิตลดลง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11567527-F141-420F-A007-FFFFFAD0D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2400300"/>
            <a:ext cx="9048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1F4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EA649BE1-1844-4E8D-8794-BE9011251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2400300"/>
            <a:ext cx="1428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08B958F-D35A-4645-A697-28D6658E8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57175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ปัญหาหลัก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4DBD959-814F-4FB4-9963-77759BC87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28975" y="2552700"/>
            <a:ext cx="7200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ผู้เรียนขาดความต่อเนื่องหรือออกกลางคัน</a:t>
            </a:r>
          </a:p>
        </p:txBody>
      </p:sp>
      <p:sp>
        <p:nvSpPr>
          <p:cNvPr id="14" name="box">
            <a:extLst xmlns:a="http://schemas.openxmlformats.org/drawingml/2006/main">
              <a:ext uri="{FF2B5EF4-FFF2-40B4-BE49-F238E27FC236}">
                <a16:creationId xmlns:a16="http://schemas.microsoft.com/office/drawing/2014/main" id="{36F0D83E-227E-4F8E-A262-B15F5B639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295650"/>
            <a:ext cx="8382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003D7EA1-56AD-45BC-8CCC-631D9B7AD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295650"/>
            <a:ext cx="1428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9BC7378-EA43-4580-9127-FCF9E3925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46710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สาเหตุใกล้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CC3B0A5B-00EB-4F82-804A-B3BBDA872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448050"/>
            <a:ext cx="653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ย้ายแล้วไม่ยืนยันปลายทาง • ขาดเรียนเรื้อรัง • ภาระครอบครัว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DE0C7B13-5E7C-4AE9-B4BA-62AB49330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191000"/>
            <a:ext cx="7715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1F4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9" name="box">
            <a:extLst xmlns:a="http://schemas.openxmlformats.org/drawingml/2006/main">
              <a:ext uri="{FF2B5EF4-FFF2-40B4-BE49-F238E27FC236}">
                <a16:creationId xmlns:a16="http://schemas.microsoft.com/office/drawing/2014/main" id="{050EAAC4-6544-497E-80CE-9747874CA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191000"/>
            <a:ext cx="1428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7A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A944E0F9-5D69-4B0F-96E5-A94A0FFE2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36245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สาเหตุระบบ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A39C63CF-4F4E-4018-9AA7-9E633454A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5725" y="4343400"/>
            <a:ext cx="586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ข้อมูลข้ามสังกัดไม่เชื่อม • สวัสดิการแยกส่วน • ทางเลือกไม่ยืดหยุ่น</a:t>
            </a:r>
          </a:p>
        </p:txBody>
      </p:sp>
      <p:sp>
        <p:nvSpPr>
          <p:cNvPr id="22" name="box">
            <a:extLst xmlns:a="http://schemas.openxmlformats.org/drawingml/2006/main">
              <a:ext uri="{FF2B5EF4-FFF2-40B4-BE49-F238E27FC236}">
                <a16:creationId xmlns:a16="http://schemas.microsoft.com/office/drawing/2014/main" id="{BA8BDA0C-A459-4A65-89D5-8C4E4EE7A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086350"/>
            <a:ext cx="7048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3" name="box">
            <a:extLst xmlns:a="http://schemas.openxmlformats.org/drawingml/2006/main">
              <a:ext uri="{FF2B5EF4-FFF2-40B4-BE49-F238E27FC236}">
                <a16:creationId xmlns:a16="http://schemas.microsoft.com/office/drawing/2014/main" id="{25D0E6FE-E8C7-4352-A6FB-55B3DCF68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086350"/>
            <a:ext cx="1428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8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6B5AF4B3-C0D8-47DF-9E39-E54044B99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25780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เงื่อนไขพื้นฐาน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D76AF06B-1417-4C9D-AAD4-DCAC5AF73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5238750"/>
            <a:ext cx="520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492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ย้ายถิ่น • ยากจน • สุขภาพ • ความพิการ • ความรุนแรง • ภัยพิบัติ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2215267B-3490-411E-85B7-B76DF0A39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6010275"/>
            <a:ext cx="914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702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คำเตือน: ความสัมพันธ์ร่วมไม่ใช่หลักฐานเหตุ–ผล ต้องทดสอบสมมติฐานเพิ่มเติม</a:t>
            </a:r>
          </a:p>
        </p:txBody>
      </p:sp>
    </p:spTree>
    <p:extLst>
      <p:ext uri="{BB962C8B-B14F-4D97-AF65-F5344CB8AC3E}">
        <p14:creationId xmlns:p14="http://schemas.microsoft.com/office/powerpoint/2010/main" val="177547753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AFE8C65D-A92D-45A3-AC22-A2D6DF528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926A9D87-746A-4E3D-BB38-FFA80DAD8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การรับฟังที่ดีต้องเปลี่ยนข้อเสนอ—ไม่ใช่เพียงเพิ่มรายชื่อผู้เข้าร่วม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5A46B6-08C9-433B-99A8-A07090682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991DCCCE-87A6-485E-9D93-F4D9A9CDB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7CB24DEE-76FA-4E07-BB12-09B7D2467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17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83A6FC51-6868-4D84-86C1-FDA669876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383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28F3BA-9385-4C06-90D3-B71AFCF35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14550"/>
            <a:ext cx="1828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4F35CC1-E2F1-4ACB-8AA7-91885CCD8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43150"/>
            <a:ext cx="1828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ใครได้เข้าร่วม?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2FEA812-8490-455B-8F5B-55C5157E3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6383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0CE5CC-1FC4-4B56-8ABD-D7D72ABEC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114550"/>
            <a:ext cx="1828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38CD8CA-0256-457B-9F7F-47C93E1D7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343150"/>
            <a:ext cx="1828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คัดเลือกอย่างไร?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93BD25E4-1E55-41B0-A25B-52E234463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6383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2D6CD5-823B-4C8A-B6BC-6B8BE64FB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114550"/>
            <a:ext cx="1828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30D52597-32A1-4BD8-9E58-03AEF4516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343150"/>
            <a:ext cx="1828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ถามด้วยวิธีใด?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5E34662C-340B-49D0-8794-CC9566F64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16383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96D0E42-F1DB-4C72-9EE9-D0FCA03F2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114550"/>
            <a:ext cx="1828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3128902-997D-45BD-861B-3ADF862BD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343150"/>
            <a:ext cx="1828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ลดอำนาจครอบงำอย่างไร?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529FBAEC-CA59-4954-9998-BFFD4E270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6383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38FED6-2134-48FA-A892-85CDE4594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114550"/>
            <a:ext cx="1828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2DC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1D12E89F-CFEF-4FFC-BF36-BE6D2AD5F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343150"/>
            <a:ext cx="1828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ผลรับฟังเปลี่ยนอะไร?</a:t>
            </a:r>
          </a:p>
        </p:txBody>
      </p:sp>
      <p:sp>
        <p:nvSpPr>
          <p:cNvPr id="21" name="box">
            <a:extLst xmlns:a="http://schemas.openxmlformats.org/drawingml/2006/main">
              <a:ext uri="{FF2B5EF4-FFF2-40B4-BE49-F238E27FC236}">
                <a16:creationId xmlns:a16="http://schemas.microsoft.com/office/drawing/2014/main" id="{D14AC2C0-F5F7-44F7-B2C9-17C927BD0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05250"/>
            <a:ext cx="104775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5AAE0BD8-E5D3-4120-B4C5-59E3A29F0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1148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25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แยกข้อมูล 5 ชั้น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7307B907-9F50-4B37-9D7E-F685E2DD0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591050"/>
            <a:ext cx="9982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คำกล่าวของผู้เข้าร่วม → การตีความ → หลักฐานข้อมูล → เห็นพ้อง/ขัดแย้ง → ข้อเสนอนอกอำนาจ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2EC3B5BE-7C19-41C5-A162-FD80F2130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5543550"/>
            <a:ext cx="7277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ผู้เข้าร่วมเวทีไม่เป็นตัวแทนประชากรทั้งหมดโดยอัตโนมัติ</a:t>
            </a:r>
          </a:p>
        </p:txBody>
      </p:sp>
    </p:spTree>
    <p:extLst>
      <p:ext uri="{BB962C8B-B14F-4D97-AF65-F5344CB8AC3E}">
        <p14:creationId xmlns:p14="http://schemas.microsoft.com/office/powerpoint/2010/main" val="199099275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52DABB5B-F6AF-48F3-9053-740826F4D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0B0CA059-7F1E-4CE0-BFA9-C53CA6E95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สร้าง 2–3 ทางเลือกก่อนเลือก เพื่อให้เห็นข้อแลกเปลี่ยน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9E5734-C25D-496E-9147-A224616FF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C0C5D07-C905-482D-96AF-75CC0620D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2F2475F7-56A7-461C-8C07-EDB0B2C6A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18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FE373A68-6C10-495B-BEF2-965099FCE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0020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3000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A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F540690-0466-48EC-9FD6-5078AAC43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ครบ 6 ยุทธศาสตร์</a:t>
            </a:r>
          </a:p>
          <a:p xmlns:a="http://schemas.openxmlformats.org/drawingml/2006/main">
            <a:pPr algn="l">
              <a:defRPr sz="18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แบบเป็นระยะ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BAD76E-EE7A-4571-AB82-F612779CB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6230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459B82C-A8B5-4B0A-8554-E228E9358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48050"/>
            <a:ext cx="70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ข้อดี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F98158DB-EF56-4A2F-8E7D-92277485D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409950"/>
            <a:ext cx="2400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เชื่อมระบบครบ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80291403-2A5C-4004-894B-869DB2119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71950"/>
            <a:ext cx="70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ข้อจำกัด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45D2E76-C9BD-4FF9-814A-BCBF3231D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133850"/>
            <a:ext cx="2400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ภาระประสานสูง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3709809-4A4D-4AAD-85F9-8574391AE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60020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3000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B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42B43E25-FEC6-4CAD-A3C0-CB16DDE56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32410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คุ้มครองภารกิจ</a:t>
            </a:r>
          </a:p>
          <a:p xmlns:a="http://schemas.openxmlformats.org/drawingml/2006/main">
            <a:pPr algn="l">
              <a:defRPr sz="18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แกนขั้นต่ำก่อน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02A426-8042-4D0F-AD2C-EC382D672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6230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409C0D41-F186-4797-A6E4-368D8B545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48050"/>
            <a:ext cx="70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ข้อดี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BFD280EF-5A84-41E5-BD8F-DED2DEC9D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409950"/>
            <a:ext cx="2400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รักษาสิทธิและกันเด็กหลุด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4D92FD7-2176-431C-94B9-1070B42F1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171950"/>
            <a:ext cx="70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ข้อจำกัด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92F9F73C-5E94-4FD3-8B53-68D9AE451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133850"/>
            <a:ext cx="2400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โอกาสขยายช้าลง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28EC97C-293E-44A9-B877-B7249481F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60020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3000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C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05DE8579-8390-441F-9925-2E2FB1AAE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2410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กลุ่มอุตสาหกรรม</a:t>
            </a:r>
          </a:p>
          <a:p xmlns:a="http://schemas.openxmlformats.org/drawingml/2006/main">
            <a:pPr algn="l">
              <a:defRPr sz="18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เป็นพื้นที่เร่งรัด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D216192-6962-41A0-A2DD-AA2320937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16230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C8B94544-90E1-4225-8A62-2495D3120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448050"/>
            <a:ext cx="70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ข้อดี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5329415A-A297-467F-899A-D241BA160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409950"/>
            <a:ext cx="2400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ทดสอบเรียน–งานได้เร็ว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4D9311D0-0D20-4574-A6CF-F7D6C3A01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171950"/>
            <a:ext cx="70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ข้อจำกัด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231CB862-F24B-48A6-BCBE-FAC2B1BB0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133850"/>
            <a:ext cx="2400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เสี่ยงทรัพยากรกระจุก</a:t>
            </a:r>
          </a:p>
        </p:txBody>
      </p:sp>
      <p:sp>
        <p:nvSpPr>
          <p:cNvPr id="27" name="box">
            <a:extLst xmlns:a="http://schemas.openxmlformats.org/drawingml/2006/main">
              <a:ext uri="{FF2B5EF4-FFF2-40B4-BE49-F238E27FC236}">
                <a16:creationId xmlns:a16="http://schemas.microsoft.com/office/drawing/2014/main" id="{3F409268-1F1C-4341-8514-84443DCA8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219700"/>
            <a:ext cx="9144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BF1841D5-1F6F-4C9C-8D95-D6BB7F561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410200"/>
            <a:ext cx="857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952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แนวทางที่เลือกต้องระบุเงื่อนไข: เมื่อใดเดินหน้า ชะลอ ปรับ หรือขยาย</a:t>
            </a:r>
          </a:p>
        </p:txBody>
      </p:sp>
    </p:spTree>
    <p:extLst>
      <p:ext uri="{BB962C8B-B14F-4D97-AF65-F5344CB8AC3E}">
        <p14:creationId xmlns:p14="http://schemas.microsoft.com/office/powerpoint/2010/main" val="83341346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970A9928-F726-4AD4-9642-85FDB1827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956394C5-4BFE-40CC-AE12-C1CFDD3CC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การจัดลำดับต้องใช้เกณฑ์โปร่งใส—ไม่ใช้เสียงดังหรือความคุ้นเคย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7FFA02-9D0A-4D9A-ACC7-8AF32AA02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AEF4B93B-1C94-4D0E-B155-F7C16D6C6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602F28B1-4B1D-48FC-85FE-561D253D1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19</a:t>
            </a:r>
          </a:p>
        </p:txBody>
      </p:sp>
      <p:graphicFrame>
        <p:nvGraphicFramePr>
          <p:cNvPr id="20" name="Chart"/>
          <p:cNvGraphicFramePr/>
          <p:nvPr/>
        </p:nvGraphicFramePr>
        <p:xfrm>
          <a:off xmlns:a="http://schemas.openxmlformats.org/drawingml/2006/main" x="495300" y="1476375"/>
          <a:ext xmlns:a="http://schemas.openxmlformats.org/drawingml/2006/main" cx="6953250" cy="45243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c48c4291ad44885"/>
          </a:graphicData>
        </a:graphic>
      </p:graphicFrame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6C5CE22B-6798-45E7-9303-3FF66DA1B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809750"/>
            <a:ext cx="356235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061DFD3E-84A1-4CB0-9D31-F004814DA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809750"/>
            <a:ext cx="762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5D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CC4FB1EB-A4A4-41C5-9105-25F66353F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9050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ตัดออกก่อนให้คะแนน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0852492E-40FD-4C84-9044-9B7EDEC79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09800"/>
            <a:ext cx="31432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ข้อเสนอที่ผิดกฎหมาย ละเมิดสิทธิ ไม่มีเจ้าภาพจริง หรือมีความเสี่ยงร้ายแรงที่ยังควบคุมไม่ได้</a:t>
            </a:r>
          </a:p>
        </p:txBody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E262E06D-97F5-4CB0-86D7-139FB7177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714750"/>
            <a:ext cx="35623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9F478A86-2D2E-4DD2-A1BD-43E59132B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71475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FCD3A66-9696-4006-8BF4-ED910592C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8100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ทดสอบความไว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3A3A770-2CA9-4540-AB86-FB191D0BE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114800"/>
            <a:ext cx="3143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ลองเปลี่ยนน้ำหนักเกณฑ์สำคัญ แล้วดูว่าลำดับยังคงเดิมหรือไม่</a:t>
            </a:r>
          </a:p>
        </p:txBody>
      </p:sp>
    </p:spTree>
    <p:extLst>
      <p:ext uri="{BB962C8B-B14F-4D97-AF65-F5344CB8AC3E}">
        <p14:creationId xmlns:p14="http://schemas.microsoft.com/office/powerpoint/2010/main" val="88223229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45E4AF4-98C7-47F1-A082-863889B94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0ED10028-0E88-42EB-9EE8-7643926B1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เริ่มจากการเปลี่ยนแปลงที่ต้องการ—ไม่ใช่จากชื่อโครงการ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B34A5B-7320-404F-9D78-55D754004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512637C9-FA34-48B4-B1A5-26CE68C15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B4C404F8-B1D8-4A1A-BBDE-1EE21E4C7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02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00DE553F-3CC1-46A5-8011-3DB56D2BD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809750"/>
            <a:ext cx="1009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8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หากตัดชื่อโครงการและถ้อยคำเชิงนโยบายออก…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540594F-37A5-4572-B1A0-B8659B112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76500"/>
            <a:ext cx="10287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4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ปี 2575 ผู้เรียนและประชาชนอยุธยา</a:t>
            </a:r>
          </a:p>
          <a:p xmlns:a="http://schemas.openxmlformats.org/drawingml/2006/main">
            <a:pPr algn="ctr">
              <a:defRPr sz="34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4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จะมีชีวิตต่างจากวันนี้อย่างไร?</a:t>
            </a:r>
          </a:p>
        </p:txBody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6EE401D2-0AFA-4AF8-9023-715D88103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362450"/>
            <a:ext cx="647700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B846921-522B-4B5B-BDA3-47AE6C5F2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4572000"/>
            <a:ext cx="598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7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และหลักฐานใดจะยืนยันว่าการเปลี่ยนแปลงนั้นเกิดขึ้นจริง</a:t>
            </a:r>
          </a:p>
        </p:txBody>
      </p:sp>
    </p:spTree>
    <p:extLst>
      <p:ext uri="{BB962C8B-B14F-4D97-AF65-F5344CB8AC3E}">
        <p14:creationId xmlns:p14="http://schemas.microsoft.com/office/powerpoint/2010/main" val="32486505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57220647-33D0-4E4A-AF0E-B6990EDEB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CA7340FD-3B27-4538-BF19-00FE77723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ทฤษฎีการเปลี่ยนแปลงอธิบายว่า “ทำไมแนวทางนี้จึงน่าจะได้ผล”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5244C9-8BFF-48C1-8A9F-647C33A1B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367F58B-4010-4390-92D8-31A77F208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6CD8BAE7-CE73-4765-9FB6-E972AF017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20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058BD2EF-6932-42C9-8FAF-8FA428786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66950"/>
            <a:ext cx="1952625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C2E8F872-ECA9-4933-A6BC-F0291ABFC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01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0276117E-62ED-44A3-9DD2-9C53E66EB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146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25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ปัจจัยนำเข้า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F7902C6-B7B0-4424-8221-901D49708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47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คน • งบ • ข้อมูล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BB7E2F9F-FC62-4007-A154-05CC1F5B4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27241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79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950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→</a:t>
            </a:r>
          </a:p>
        </p:txBody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D0A5D9E4-BD8E-4C0E-B809-C5B8F1888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8925" y="2266950"/>
            <a:ext cx="1952625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B1EE0452-69AD-4ADF-B125-EA7B05C89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4384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02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86F8086-B436-4758-8E0C-B81A4F844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9146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25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กิจกรรม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C9D03EED-2E73-498E-92E1-5487C9854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3147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บริการ/มาตรการ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312FD0EB-A65F-4884-86FA-862A17EDC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7241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79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950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→</a:t>
            </a:r>
          </a:p>
        </p:txBody>
      </p:sp>
      <p:sp>
        <p:nvSpPr>
          <p:cNvPr id="16" name="box">
            <a:extLst xmlns:a="http://schemas.openxmlformats.org/drawingml/2006/main">
              <a:ext uri="{FF2B5EF4-FFF2-40B4-BE49-F238E27FC236}">
                <a16:creationId xmlns:a16="http://schemas.microsoft.com/office/drawing/2014/main" id="{AC6AA466-24DD-4DCA-A09D-35BBD0EBA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266950"/>
            <a:ext cx="1952625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508371E3-45D7-4670-8A16-4F7BC0442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4384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03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779791C-8903-4AA3-ACCD-EE9667C53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9146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25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ผลผลิต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5B03B6C-358B-4B7A-8326-C09EFF103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3147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สิ่งที่ส่งมอบ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978E45D-DB57-48AB-B2BC-F61F7242E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27241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79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950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→</a:t>
            </a:r>
          </a:p>
        </p:txBody>
      </p:sp>
      <p:sp>
        <p:nvSpPr>
          <p:cNvPr id="21" name="box">
            <a:extLst xmlns:a="http://schemas.openxmlformats.org/drawingml/2006/main">
              <a:ext uri="{FF2B5EF4-FFF2-40B4-BE49-F238E27FC236}">
                <a16:creationId xmlns:a16="http://schemas.microsoft.com/office/drawing/2014/main" id="{D13FEF40-6089-44E5-8855-EC24C2196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266950"/>
            <a:ext cx="1952625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C9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3688A2AE-E45E-4DA8-A38D-7E0D36230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4384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04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90FEC841-FA9B-4F0E-A03C-98678AA92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9146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25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ผลลัพธ์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C1B3862A-863E-406A-8CDC-4480945D6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3147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พฤติกรรม/สมรรถนะ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E5812CC5-422D-4F2A-8580-87F9DFF79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7241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79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950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→</a:t>
            </a:r>
          </a:p>
        </p:txBody>
      </p:sp>
      <p:sp>
        <p:nvSpPr>
          <p:cNvPr id="26" name="box">
            <a:extLst xmlns:a="http://schemas.openxmlformats.org/drawingml/2006/main">
              <a:ext uri="{FF2B5EF4-FFF2-40B4-BE49-F238E27FC236}">
                <a16:creationId xmlns:a16="http://schemas.microsoft.com/office/drawing/2014/main" id="{73589C8E-AF3F-42AD-BF73-D1A127AD8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266950"/>
            <a:ext cx="1952625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8E6B1520-4D1F-4628-9064-78BE8C10C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4384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05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9F3BBF84-A7D1-435E-A830-AAEC9AE1B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9146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25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ผลกระทบ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1AC9707A-3256-45D3-B816-C89D365CD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3147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ชีวิตและระบบดีขึ้น</a:t>
            </a:r>
          </a:p>
        </p:txBody>
      </p:sp>
      <p:sp>
        <p:nvSpPr>
          <p:cNvPr id="30" name="box">
            <a:extLst xmlns:a="http://schemas.openxmlformats.org/drawingml/2006/main">
              <a:ext uri="{FF2B5EF4-FFF2-40B4-BE49-F238E27FC236}">
                <a16:creationId xmlns:a16="http://schemas.microsoft.com/office/drawing/2014/main" id="{03CFD539-69C8-4CAC-8D75-B2D20E655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438650"/>
            <a:ext cx="93345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666A5777-B1F7-4EF4-B8A3-3EFB692FC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62915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สมมติฐานและเงื่อนไข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BD114C38-23C6-46C6-9FDE-A532AD466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572000"/>
            <a:ext cx="6419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ถ้ากลไกส่งต่อทำงาน บุคลากรพร้อม ข้อมูลเชื่อถือได้ และสิทธิได้รับการคุ้มครอง ผลลัพธ์จึงมีโอกาสเกิด</a:t>
            </a:r>
          </a:p>
        </p:txBody>
      </p:sp>
    </p:spTree>
    <p:extLst>
      <p:ext uri="{BB962C8B-B14F-4D97-AF65-F5344CB8AC3E}">
        <p14:creationId xmlns:p14="http://schemas.microsoft.com/office/powerpoint/2010/main" val="1067270004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2BEBACB5-6CBF-4E2F-9C00-C7FD12CED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8E8EC23D-9C29-470A-9607-DB2D65F0A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คำกว้างต้องแปลงเป็น “ทำอะไร–กับใคร–ด้วยกลไกใด–วัดอย่างไร”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7B3C57-135D-463E-903A-4D2FD9AAB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C4D47464-7D41-401F-9EC8-E5627A78F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4EA2F792-7D6B-4D9A-9032-8D0BD028B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21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275A71E5-A948-41F3-B49F-1EFABB238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240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คำกว้าง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4069D9D-4686-4123-9B39-FF1F5448B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524000"/>
            <a:ext cx="742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คำที่นำไปใช้ได้มากขึ้น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7EEB11C3-5F4C-4213-965E-3A55FF273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57400"/>
            <a:ext cx="27146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ส่งเสริมการอ่าน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FFD1293-6825-4406-BB2B-722E05FDB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0574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→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2DC488A-366A-43DB-B660-FCDB78B12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2038350"/>
            <a:ext cx="72961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ประเมินต้น–กลาง–ปลายปี ช่วยเหลือหลายระดับ ติดตามความก้าวหน้าจำแนกกลุ่ม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05D77F-6ED1-43AF-AB47-6D791AACD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743200"/>
            <a:ext cx="1064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D631405-C058-4E4F-B63F-FE43CA052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990850"/>
            <a:ext cx="27146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บูรณาการข้อมูล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015F3B53-C802-4C4E-B51C-D0B6F59C5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9908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→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1AB9F95C-CF46-45CE-9014-32208B3EF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2971800"/>
            <a:ext cx="72961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พจนานุกรมข้อมูล เจ้าของข้อมูล ชุดขั้นต่ำ รอบส่ง การรับรอง และสิทธิการเข้าถึง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4E0546-5BA4-467A-AB20-EAA5EDFD5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76650"/>
            <a:ext cx="1064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9E6B25F-2A6B-4782-ABAE-CCFC43ED9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24300"/>
            <a:ext cx="27146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พัฒนาความปลอดภัย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516A504-553B-457B-84CA-BF952C5C5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9243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→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62DA5E4-6A8A-4EF5-A588-A543CF753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905250"/>
            <a:ext cx="72961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ช่องทางแจ้งเหตุ คัดแยกความเร่งด่วน เวลาส่งต่อ และสำรวจความรู้สึกปลอดภัย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11EF5A-5B84-4AD3-888A-BDACAD2F7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610100"/>
            <a:ext cx="1064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C92158FD-EBEB-4CC1-8B96-DA6036F35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27146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ส่งเสริมเอกชน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190433F2-2CE2-4DE1-9281-20BF09D82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577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→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AB870AC7-40DF-4379-8023-38A20D697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4838700"/>
            <a:ext cx="72961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ร่วมออกแบบ พัฒนาครูร่วม ลดรายงานซ้ำ และวัดผลผู้เรียนแยกตามสังกัด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30F66A7-4C3B-4899-813D-54CCC6B92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43550"/>
            <a:ext cx="1064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3286696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75ACA77B-BC97-4883-88CF-9BFD9B939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82030F02-A4E6-4FC3-9CB9-43A933975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033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ชุดตัวชี้วัดต้องสมดุล: วัดการทำงาน ผลลัพธ์ ความเสมอภาค และสัญญาณเตือน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3B491C-B2B0-480B-8F0B-011DCE541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59A21A1-CF0D-476C-BF5C-CC7DA875A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899D1F7F-DD06-4171-A09D-3AA211E26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22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30E0D5FF-8A56-4323-B466-FF0CC93E4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38300"/>
            <a:ext cx="24765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5CDDC57-1FE1-4D40-805B-6F1AF7195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28800"/>
            <a:ext cx="2133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ปัจจัย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700FD36D-C504-40A0-9ABA-134936323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86000"/>
            <a:ext cx="2133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คน งบ เครื่องมือ</a:t>
            </a:r>
          </a:p>
        </p:txBody>
      </p:sp>
      <p:sp>
        <p:nvSpPr>
          <p:cNvPr id="9" name="box">
            <a:extLst xmlns:a="http://schemas.openxmlformats.org/drawingml/2006/main">
              <a:ext uri="{FF2B5EF4-FFF2-40B4-BE49-F238E27FC236}">
                <a16:creationId xmlns:a16="http://schemas.microsoft.com/office/drawing/2014/main" id="{82CE702B-D055-43C9-9558-E63820C53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638300"/>
            <a:ext cx="24765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5375857-BA89-4245-9DDB-B0F091920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828800"/>
            <a:ext cx="2133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กระบวนการ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912312E-A398-4FAE-B4FD-5C335288E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286000"/>
            <a:ext cx="2133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ส่งต่อภายในเวลา</a:t>
            </a:r>
          </a:p>
        </p:txBody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D09CEBC3-AE8B-4438-90C5-591425137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638300"/>
            <a:ext cx="24765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BDE3C7B9-91E0-4FF2-B396-BBDE502D0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28800"/>
            <a:ext cx="2133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ผลผลิต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BC44AF3D-37B6-4910-A5AE-122FEE915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286000"/>
            <a:ext cx="2133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สถานศึกษาผ่านมาตรฐาน</a:t>
            </a:r>
          </a:p>
        </p:txBody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8727FEF8-0614-4BFD-85BE-D744BED8F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638300"/>
            <a:ext cx="24765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C9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049FFC1-1779-4F65-AEEB-1C261F18C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828800"/>
            <a:ext cx="2133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ผลลัพธ์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429320AE-0E3E-42FD-A512-C34F06802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286000"/>
            <a:ext cx="2133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คงอยู่ อ่านรู้เรื่อง งานคุณภาพ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236977F1-E975-4B74-9FBF-33B778DF5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14750"/>
            <a:ext cx="338137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F80C5FDA-7760-4B88-AE3A-8DFB5D864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05250"/>
            <a:ext cx="30384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ผลกระทบ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2045B4C-EDDB-4993-847B-5F50A13E5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62450"/>
            <a:ext cx="30384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ช่องว่างโอกาส/คุณภาพชีวิต</a:t>
            </a:r>
          </a:p>
        </p:txBody>
      </p:sp>
      <p:sp>
        <p:nvSpPr>
          <p:cNvPr id="21" name="box">
            <a:extLst xmlns:a="http://schemas.openxmlformats.org/drawingml/2006/main">
              <a:ext uri="{FF2B5EF4-FFF2-40B4-BE49-F238E27FC236}">
                <a16:creationId xmlns:a16="http://schemas.microsoft.com/office/drawing/2014/main" id="{3762FDB4-2F1F-4A66-81FB-FE5FA206D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14750"/>
            <a:ext cx="338137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358E9F8D-9758-44B0-AB86-09DC09A2F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905250"/>
            <a:ext cx="30384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ความเสมอภาค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F9BFCBC7-5AA2-4C7B-9DDD-C4125955D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362450"/>
            <a:ext cx="30384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ช่องว่างอำเภอและกลุ่ม</a:t>
            </a:r>
          </a:p>
        </p:txBody>
      </p:sp>
      <p:sp>
        <p:nvSpPr>
          <p:cNvPr id="24" name="box">
            <a:extLst xmlns:a="http://schemas.openxmlformats.org/drawingml/2006/main">
              <a:ext uri="{FF2B5EF4-FFF2-40B4-BE49-F238E27FC236}">
                <a16:creationId xmlns:a16="http://schemas.microsoft.com/office/drawing/2014/main" id="{A9CF209A-E3E4-4154-AF72-F6430765B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714750"/>
            <a:ext cx="338137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DEB80C27-7B17-4374-A5CB-919AA8B35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905250"/>
            <a:ext cx="30384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เตือนภัย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50F11071-0B43-4692-9867-6E2935263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362450"/>
            <a:ext cx="30384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ขาดเรียน เหตุซ้ำ ข้อมูลช้า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C3458509-8A9F-4866-ABCD-8F50C90F8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581650"/>
            <a:ext cx="6743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80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จำนวนผู้เข้าอบรม ≠ ผลลัพธ์ของผู้เรียน</a:t>
            </a:r>
          </a:p>
        </p:txBody>
      </p:sp>
    </p:spTree>
    <p:extLst>
      <p:ext uri="{BB962C8B-B14F-4D97-AF65-F5344CB8AC3E}">
        <p14:creationId xmlns:p14="http://schemas.microsoft.com/office/powerpoint/2010/main" val="37940347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text">
            <a:extLst xmlns:a="http://schemas.openxmlformats.org/drawingml/2006/main">
              <a:ext uri="{FF2B5EF4-FFF2-40B4-BE49-F238E27FC236}">
                <a16:creationId xmlns:a16="http://schemas.microsoft.com/office/drawing/2014/main" id="{74808CC7-3B66-4FBD-A4E6-7117E5CE3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D335C861-3D74-4C9C-A71C-905CDDE81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ตัวชี้วัดที่ไม่มีนิยามและเจ้าของข้อมูล ยังนำไปบริหารไม่ได้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62B87A-D665-413D-8ADF-4770BB13C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6E0C9C57-24D7-4F5E-AFC0-B566083ED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50D98B1C-3DE8-4EE8-9C54-F57F891D1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23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DE368C-BB32-44A3-B88D-F9F9D7A2B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383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7CAB2CD-B26F-4586-87B5-162000BBA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28775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750291F8-2681-49BB-A868-3C392DC01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6192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ชื่อ/วัตถุประสงค์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77EBF9D-F8A4-499B-B593-85831B04F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9812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ความหมายต้องตรงกัน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93A4EC-67E7-408F-9BF0-0B8EB1A0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193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99948382-1828-413F-BE95-02FC66BB5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09825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F841802-64DF-4FFA-BD33-EC16EFB45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0030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นิยามและสูตร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12D95EB-5FC1-4F67-9326-7C75C1C0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6225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ความหมายต้องตรงกัน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10610C-4334-4CC0-913D-BE31D102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04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C94E172-4FD3-4D19-8482-B69E13A90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190875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4A2FA441-EFB7-489A-A3A1-190DD92A0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813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ประชากรฐาน/จุดเวลา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FE91E616-E1FB-4D89-8B14-8C628FFE7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5433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ความหมายต้องตรงกัน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BC33D04-9E76-4B76-995E-E0CABB43E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8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DD32EDFA-204B-44E5-BA09-FC9DCA6CA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971925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4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281D50B4-DC42-410D-8CFB-431876599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6240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ค่าฐานและปีฐาน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813EDEE-B6FC-474C-B452-257A8EFFE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2435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ความหมายต้องตรงกัน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12ABED8-1934-4F93-A862-8DED5DB9F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9FB1C9DF-1FD0-4D02-A2AE-5030D96C2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752975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5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570B1378-FCF8-484E-BCB3-3BC631FFA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7434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เป้าหมายรายปี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7DC227D6-3DB0-43E0-B855-F4E245D32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1054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ความหมายต้องตรงกัน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761441C-689C-4105-AB30-4B73DA61F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383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509D66E7-EFD7-45FD-9928-CB93FCD4C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628775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6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2CD707D0-60EB-4805-9674-5996A1CD3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6192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แหล่งและความถี่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E7DA0F22-C91A-49D7-A88E-1532AA661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9812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ระบุผู้ใช้และการตอบสนอง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4CB67AF-A967-4B8E-86ED-D2610BBB9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4193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5C1F0EF2-E24D-4F79-84A7-7C36BB588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2409825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7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EE2F6A61-A435-4FF1-BD93-526CF6F0E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0030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การจำแนกกลุ่ม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0C44ED25-1E71-4CA8-B79B-228E07557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76225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ระบุผู้ใช้และการตอบสนอง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00D5B25-D733-4F4E-94BF-31DF6C5DE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2004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D455B35C-AFA0-41DF-A9F4-82A365D42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3190875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8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A39AA1CA-CA1A-416E-808C-137A428AD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1813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เจ้าของข้อมูล/ผู้รับผิดชอบ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E8D3450C-665C-430E-B184-2DE9E6442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5433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ระบุผู้ใช้และการตอบสนอง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72ABC55-7F68-4106-9070-D50B0E9F3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98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65D0D27A-FCED-4D8D-80BE-7B8069A99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3971925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12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9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C6454550-9EF2-4B4B-ACDE-CC524B785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96240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วิธีตรวจคุณภาพ</a:t>
            </a:r>
          </a:p>
        </p:txBody>
      </p:sp>
      <p:sp>
        <p:nvSpPr>
          <p:cNvPr id="41" name="text">
            <a:extLst xmlns:a="http://schemas.openxmlformats.org/drawingml/2006/main">
              <a:ext uri="{FF2B5EF4-FFF2-40B4-BE49-F238E27FC236}">
                <a16:creationId xmlns:a16="http://schemas.microsoft.com/office/drawing/2014/main" id="{1B7275D4-1428-4C03-839D-FFAA42DB8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32435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ระบุผู้ใช้และการตอบสนอง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80EC8B1-4352-4439-961B-1E9CE55F0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7625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text">
            <a:extLst xmlns:a="http://schemas.openxmlformats.org/drawingml/2006/main">
              <a:ext uri="{FF2B5EF4-FFF2-40B4-BE49-F238E27FC236}">
                <a16:creationId xmlns:a16="http://schemas.microsoft.com/office/drawing/2014/main" id="{C738F7F7-B994-46A0-98D7-E333EF1E0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4752975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9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10</a:t>
            </a:r>
          </a:p>
        </p:txBody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2DABC4A2-C43F-4FC9-85CC-D6F9C4959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7434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การตอบสนองเมื่อหลุดเป้า</a:t>
            </a:r>
          </a:p>
        </p:txBody>
      </p:sp>
      <p:sp>
        <p:nvSpPr>
          <p:cNvPr id="45" name="text">
            <a:extLst xmlns:a="http://schemas.openxmlformats.org/drawingml/2006/main">
              <a:ext uri="{FF2B5EF4-FFF2-40B4-BE49-F238E27FC236}">
                <a16:creationId xmlns:a16="http://schemas.microsoft.com/office/drawing/2014/main" id="{B98E71C4-3F24-4E84-897D-A38C5F450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1054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ระบุผู้ใช้และการตอบสนอง</a:t>
            </a:r>
          </a:p>
        </p:txBody>
      </p:sp>
      <p:sp>
        <p:nvSpPr>
          <p:cNvPr id="46" name="box">
            <a:extLst xmlns:a="http://schemas.openxmlformats.org/drawingml/2006/main">
              <a:ext uri="{FF2B5EF4-FFF2-40B4-BE49-F238E27FC236}">
                <a16:creationId xmlns:a16="http://schemas.microsoft.com/office/drawing/2014/main" id="{EE918F20-25EA-4EC4-9F30-AC070ACCE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524500"/>
            <a:ext cx="8763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text">
            <a:extLst xmlns:a="http://schemas.openxmlformats.org/drawingml/2006/main">
              <a:ext uri="{FF2B5EF4-FFF2-40B4-BE49-F238E27FC236}">
                <a16:creationId xmlns:a16="http://schemas.microsoft.com/office/drawing/2014/main" id="{91271F4C-DD3D-4B54-B440-DCB464936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638800"/>
            <a:ext cx="838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หากยังไม่มีค่าฐาน: “จัดทำและรับรองค่าฐานในปี 2571” และระบุว่าเป็น “ค่าเป้าหมายเสนอ”</a:t>
            </a:r>
          </a:p>
        </p:txBody>
      </p:sp>
    </p:spTree>
    <p:extLst>
      <p:ext uri="{BB962C8B-B14F-4D97-AF65-F5344CB8AC3E}">
        <p14:creationId xmlns:p14="http://schemas.microsoft.com/office/powerpoint/2010/main" val="694109176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D6F6E1F4-8A7C-477B-B870-7010381AA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D525272A-21B6-4501-8E54-0975D2A0E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946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ความปลอดภัย พฤติกรรม ระบบดูแล และการแนะแนว เป็นผลลัพธ์เชิงยุทธศาสตร์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0EF9C5-2289-4227-ADA5-1C3F3709F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A166367B-29BF-4955-B9E1-2742FD7B3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7281B568-45F7-44E5-9B95-DF981AAE2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24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CF2466CC-E1C8-4C3B-B0B1-2FDED7632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2571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4D1424AC-85EB-4851-B57F-FC47EE523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762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7A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3E77E62-D29C-4246-A849-E35B2BE37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2152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ป้องกัน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738A945F-BFCF-4595-984A-88930FE87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114550"/>
            <a:ext cx="21526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สภาพแวดล้อมปลอดภัย การรู้เท่าทัน และทักษะชีวิต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38E73828-20A6-4017-AC45-F08D125B8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714500"/>
            <a:ext cx="2571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99E3320C-C00A-4C09-A64A-68DA159CB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714500"/>
            <a:ext cx="762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D78238DA-9770-40C6-A92E-D16377C85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1809750"/>
            <a:ext cx="2152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ค้นหา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03B60FE-352A-47F4-82CD-8792888A6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114550"/>
            <a:ext cx="21526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สัญญาณเสี่ยง ขาดเรียน สุขภาพจิต ความรุนแรง และการถูกละเมิด</a:t>
            </a:r>
          </a:p>
        </p:txBody>
      </p:sp>
      <p:sp>
        <p:nvSpPr>
          <p:cNvPr id="14" name="box">
            <a:extLst xmlns:a="http://schemas.openxmlformats.org/drawingml/2006/main">
              <a:ext uri="{FF2B5EF4-FFF2-40B4-BE49-F238E27FC236}">
                <a16:creationId xmlns:a16="http://schemas.microsoft.com/office/drawing/2014/main" id="{49862F3B-22FA-4F4C-B923-6354D692A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714500"/>
            <a:ext cx="2571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54FF396E-B77C-4656-AD7D-308086305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714500"/>
            <a:ext cx="762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5D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56309933-CD7A-4ADF-A419-DA98BCF70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809750"/>
            <a:ext cx="2152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ช่วยเหลือ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9340F32-5AAF-47C6-88EF-D3DB2F981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114550"/>
            <a:ext cx="21526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คัดแยกความเร่งด่วน ให้คำปรึกษา ส่งต่อ และติดตามกรณี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81614587-70FF-4D6A-AC72-ED121485D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714500"/>
            <a:ext cx="2571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9" name="box">
            <a:extLst xmlns:a="http://schemas.openxmlformats.org/drawingml/2006/main">
              <a:ext uri="{FF2B5EF4-FFF2-40B4-BE49-F238E27FC236}">
                <a16:creationId xmlns:a16="http://schemas.microsoft.com/office/drawing/2014/main" id="{0F12D593-96A0-48E4-A54F-D8AF5FACA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714500"/>
            <a:ext cx="762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1D3FCAC2-2A18-494E-AC11-65E3614C6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809750"/>
            <a:ext cx="2152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แนะแนว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43CDB9C8-01E8-49D2-A9C4-E1DE69AF8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14550"/>
            <a:ext cx="21526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เส้นทางเรียน อาชีพ และการตัดสินใจที่เหมาะกับผู้เรียน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B1CC283D-0F76-4CF7-89B3-E3ABD3E2B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7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วัดอย่างน้อย 4 มิติ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F208D92B-8A4E-4E0F-A326-E69965463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1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ACFB4023-5853-4EA3-BBA1-4793CBDCB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28625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ความรู้สึกปลอดภัย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0D198BC3-A113-456B-888F-FB07FABF2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3243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2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EE53C318-C9F3-4BA6-8067-159CA863A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28625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การรู้ช่องทางช่วยเหลือ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86F3E125-EBEC-46D1-9819-FED7B1C26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3243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3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877EB54D-EA9F-460D-8F16-00B9327ED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28625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เวลาตอบสนอง/ส่งต่อ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B7195EA1-7E3C-4C81-A136-BDAC7EF19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3243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5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4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88C58051-C7C7-4A04-8B94-C7DD86686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28625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เหตุซ้ำและผลหลังช่วยเหลือ</a:t>
            </a:r>
          </a:p>
        </p:txBody>
      </p:sp>
      <p:sp>
        <p:nvSpPr>
          <p:cNvPr id="31" name="box">
            <a:extLst xmlns:a="http://schemas.openxmlformats.org/drawingml/2006/main">
              <a:ext uri="{FF2B5EF4-FFF2-40B4-BE49-F238E27FC236}">
                <a16:creationId xmlns:a16="http://schemas.microsoft.com/office/drawing/2014/main" id="{F334FB71-B98A-475F-A5DD-704B4E44D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5334000"/>
            <a:ext cx="89916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9498B4C8-734C-4D61-8BE1-DFBEF4B05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14975"/>
            <a:ext cx="857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จำนวนเหตุลดลงเพียงอย่างเดียวอาจสะท้อนการปกปิดหรือช่องทางแจ้งเหตุที่เข้าถึงยาก</a:t>
            </a:r>
          </a:p>
        </p:txBody>
      </p:sp>
    </p:spTree>
    <p:extLst>
      <p:ext uri="{BB962C8B-B14F-4D97-AF65-F5344CB8AC3E}">
        <p14:creationId xmlns:p14="http://schemas.microsoft.com/office/powerpoint/2010/main" val="856813849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DC19749B-68BB-47EA-98EC-9495F4E72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F82B7233-E7F9-480E-B422-F9867A957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การนำไปใช้เริ่มตั้งแต่การออกแบบ: เจ้าภาพ งบ ข้อมูล และจุดตรวจต้องชัด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25E1EE-F772-4C36-9539-CD21D954B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A837C956-6170-4AF7-8E2B-B87DE2935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27BB62A4-B1CE-4C52-AFFB-F627EB5F6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25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0F647A11-CBDA-4E94-97D3-02EEA8958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ตารางแบ่งบทบาท (RACI)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73A862D3-E23F-4D91-A751-5123A6114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38350"/>
            <a:ext cx="552450" cy="323850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D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B23418B8-3603-43FA-A2D2-C2B5CD7AB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859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R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C1745F0-475F-49CC-990B-514AFACC7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07645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ผู้ลงมือทำ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40C79413-AC76-4521-BEEE-5586C989F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81300"/>
            <a:ext cx="552450" cy="323850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3E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F5556F3-FCDB-445F-B8BB-8F89869A1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2892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A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3C62D95-19B8-48CC-A7A8-DDE924BDC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81940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ผู้รับผิดชอบผล/ตัดสินใจ</a:t>
            </a:r>
          </a:p>
        </p:txBody>
      </p:sp>
      <p:sp>
        <p:nvSpPr>
          <p:cNvPr id="13" name="box">
            <a:extLst xmlns:a="http://schemas.openxmlformats.org/drawingml/2006/main">
              <a:ext uri="{FF2B5EF4-FFF2-40B4-BE49-F238E27FC236}">
                <a16:creationId xmlns:a16="http://schemas.microsoft.com/office/drawing/2014/main" id="{96AC50F6-99FA-4716-9FF5-B21543568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24250"/>
            <a:ext cx="552450" cy="323850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D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AB2D5865-D9D2-4A7F-92B3-D375ECFEC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718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C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60A733FF-F5E2-469B-861C-4F5604205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56235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ผู้ให้คำปรึกษา</a:t>
            </a:r>
          </a:p>
        </p:txBody>
      </p:sp>
      <p:sp>
        <p:nvSpPr>
          <p:cNvPr id="16" name="box">
            <a:extLst xmlns:a="http://schemas.openxmlformats.org/drawingml/2006/main">
              <a:ext uri="{FF2B5EF4-FFF2-40B4-BE49-F238E27FC236}">
                <a16:creationId xmlns:a16="http://schemas.microsoft.com/office/drawing/2014/main" id="{07AE393F-FCDB-45EC-BE99-48995E3CA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67200"/>
            <a:ext cx="552450" cy="323850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D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599DF176-88C6-4E19-A7C5-CA70DD8E0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1482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I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7F3620C9-7C6D-4462-9FF7-9432DF789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30530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ผู้ต้องรับทราบ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65B3F3-703D-47AD-A921-3731396E8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524000"/>
            <a:ext cx="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BE2E0EC-709A-439A-89D1-300191D1C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524000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จุดตรวจความพร้อม 6 ด่าน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986E3AF-4C19-4C39-AD9C-C4B3278C5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7D14AEFE-7D8F-4BC6-97C0-8D1FD4805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0574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S1 ปัญหา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108C2FF-5E47-4C57-A5C7-2BE7FA2F7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53365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F4C08ED-EFE1-4912-BD9A-38B50E52E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0764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404A55A8-9DD5-4723-9EA9-36C103FBB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0574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S2 อำนาจ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8327A4C-22D1-4029-8DC2-B9EA45D82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53365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6B2DB01-390C-4574-A3B8-5FB2B134A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07657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F4F57718-D965-4D56-976A-F4E6CCA25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057525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S3 การวัด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8B624C3-C5DE-4049-828E-18C1A972E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533775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ABBB503-8A21-49DC-A823-9C1D24A62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07657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95D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8BC6C4E7-8C97-4D5C-A4B0-DD9136528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057525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S4 การคุ้มครอง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8F3EB4A-9412-47AB-9477-646F58636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533775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186E985-551E-4B51-BCEC-25ED7679A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0767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2D6CE9A4-5A4D-430E-B216-D7D89FE59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05765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S5 ทรัพยากร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379EA3B-89E3-4992-94CF-5468DA0CC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53390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4AD1ADD-49E0-4F6A-A3E2-081FBAC4B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0767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F7855BD2-EB4C-4873-9B03-0482066BF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405765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S6 ผลทดลอง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191CA9F-28C1-4848-9A7A-BE1ED88F0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453390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A5ECA068-7636-4DB6-88F0-592BF7EE3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410200"/>
            <a:ext cx="5238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982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หนึ่งงานควรมี A ชัดเจน—ไม่ใช้คำว่า ‘เจ้าภาพร่วม’ เพื่อหลีกเลี่ยงผู้ตัดสินใจ</a:t>
            </a:r>
          </a:p>
        </p:txBody>
      </p:sp>
    </p:spTree>
    <p:extLst>
      <p:ext uri="{BB962C8B-B14F-4D97-AF65-F5344CB8AC3E}">
        <p14:creationId xmlns:p14="http://schemas.microsoft.com/office/powerpoint/2010/main" val="1307867822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88092ECC-2C9F-4E8C-BFA8-8793C01EE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FEEC9494-5062-4CB2-A019-DAFCD38B0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ติดตามเพื่อรู้ว่า ‘ถึงไหน’—ประเมินเพื่อรู้ว่า ‘ได้ผลหรือไม่ และเพราะเหตุใด’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E27B4D-501E-4D73-A00E-0E4062885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99747D8D-C62A-4AF5-AFD0-70585DD10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0B6DB1F8-D857-4A08-B65F-703C35135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79E82E-CF16-49D8-AAAC-AECA35CF5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7660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BD2DC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852FCB-D35C-4557-BEC1-1C9BEE642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384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95B2AFE-AE54-47D9-8134-01037D41A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956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442682B-09A6-48E3-BA01-87E68F967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09550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รายเดือน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00DA54F-0714-4AD3-B7AD-343856A40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14750"/>
            <a:ext cx="171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สัญญาณเสี่ยง/ส่งต่อ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C8F9F4-5EB8-4001-B582-CD2FCBA04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0384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4DC04756-3D60-428C-9621-F40FFAD71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0956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2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D9C7DFA5-F00A-45AF-9AB7-9C67EFCC3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09550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รายไตรมาส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6C73C041-FB10-4A77-908C-5D8796FAD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714750"/>
            <a:ext cx="171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ความก้าวหน้า/งบ/เสี่ยง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2638FB-105E-44F0-8D0F-A3FC337CD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0384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7C7B8CCC-6AFF-4B69-B86B-1D85B510D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0956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3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2994196-675B-49FE-91C9-DF1EDAA8F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09550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ครึ่งปี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6006A237-72A1-47CD-A89A-01B226895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714750"/>
            <a:ext cx="171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ผลลัพธ์แรก/ช่องว่าง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8E167A9-FC7F-4FDC-8F43-CAAB0A244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0384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6341E49-0586-4DAD-B124-C708EEBFE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0956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4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2EE8B2E3-B977-4BA3-8EC8-A9D3D8FBB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09550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รายปี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F4363F36-9D22-4423-919E-A618D9E85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714750"/>
            <a:ext cx="171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ผลลัพธ์และปรับแผน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01E6D5F-E3D8-4778-BCC4-F9185918D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58450" y="30384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313CC365-F55A-4816-8B3C-1DAB0D15C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58450" y="30956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5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CF63EF58-DB21-4243-BB01-D97410C04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09550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กลาง–ปลายแผน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8E3F24C6-55E0-419C-821A-761177B53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3714750"/>
            <a:ext cx="171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ผลกระทบ/คุ้มค่า/ยั่งยืน</a:t>
            </a:r>
          </a:p>
        </p:txBody>
      </p:sp>
      <p:sp>
        <p:nvSpPr>
          <p:cNvPr id="27" name="box">
            <a:extLst xmlns:a="http://schemas.openxmlformats.org/drawingml/2006/main">
              <a:ext uri="{FF2B5EF4-FFF2-40B4-BE49-F238E27FC236}">
                <a16:creationId xmlns:a16="http://schemas.microsoft.com/office/drawing/2014/main" id="{5A3821A7-8CD0-4818-91C4-87DAD5D03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953000"/>
            <a:ext cx="8915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CE171CE5-2490-4D52-A69F-DF5E75207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133975"/>
            <a:ext cx="8458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กติกา: ปรับจากหลักฐาน เก็บค่าเดิม–ค่าใหม่–เหตุผล และไม่ลดเป้าเพื่อให้รายงานดูสำเร็จ</a:t>
            </a:r>
          </a:p>
        </p:txBody>
      </p:sp>
    </p:spTree>
    <p:extLst>
      <p:ext uri="{BB962C8B-B14F-4D97-AF65-F5344CB8AC3E}">
        <p14:creationId xmlns:p14="http://schemas.microsoft.com/office/powerpoint/2010/main" val="206658277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1C826178-3288-4575-B015-780C0A8B3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1CF198AA-BC58-461A-BDC2-FD3FF488C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25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ก่อนเห็นชอบ ให้ตรวจย้อนกลับทุกยุทธศาสตร์ถึงปัญหา ข้อมูล กฎหมาย และผู้รับผิดชอบ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5AA3C1-4DF5-4993-BADC-58111F576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6681F124-808B-4F58-A548-31A81C9C2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3B8DC6A2-8276-40AD-A79B-532651560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27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8416674A-D13E-4C07-AF4A-7379DA51E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514600"/>
            <a:ext cx="14287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C9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92CCF5A0-E3A5-4944-96C0-D3EF8B611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857500"/>
            <a:ext cx="123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ผลลัพธ์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2AF7D4-C1D8-4D9D-9C6C-4E41FCEC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33575" y="2962275"/>
            <a:ext cx="228600" cy="1524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66708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ox">
            <a:extLst xmlns:a="http://schemas.openxmlformats.org/drawingml/2006/main">
              <a:ext uri="{FF2B5EF4-FFF2-40B4-BE49-F238E27FC236}">
                <a16:creationId xmlns:a16="http://schemas.microsoft.com/office/drawing/2014/main" id="{AAD5E9BE-69D8-47AC-97C7-10EDE7C15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2514600"/>
            <a:ext cx="14287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A7D3A94-B5DE-47DB-92E2-8068627C0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857500"/>
            <a:ext cx="123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ตัวชี้วัด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11E6B7-F590-4B51-9CB1-379B80537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962275"/>
            <a:ext cx="228600" cy="1524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66708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FE597B96-BCC9-4897-9F79-F9D86B218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514600"/>
            <a:ext cx="14287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49C24CF1-AC1A-43B7-B7F5-094BD8A9B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857500"/>
            <a:ext cx="123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กลยุทธ์/โครงการ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B06A57-F308-49E9-842F-1CAFEF7B8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9225" y="2962275"/>
            <a:ext cx="228600" cy="1524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66708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1216BE82-1A75-4788-9A1B-14B1ACC0A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2514600"/>
            <a:ext cx="14287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8427572-A238-4F37-BD7B-3F4962ED7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4025" y="2857500"/>
            <a:ext cx="123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สาเหตุราก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75451A-E7E6-412A-9F6C-3F385C181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962275"/>
            <a:ext cx="228600" cy="1524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66708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7A6D0E68-2799-454E-AB00-7921A74B8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514600"/>
            <a:ext cx="14287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455864E1-4DFC-4154-AFD9-AD899A4DB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857500"/>
            <a:ext cx="123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ปัญหา/กลุ่ม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EF2A8A-96F7-4DBC-A287-9F69F6FEF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962275"/>
            <a:ext cx="228600" cy="1524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66708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ox">
            <a:extLst xmlns:a="http://schemas.openxmlformats.org/drawingml/2006/main">
              <a:ext uri="{FF2B5EF4-FFF2-40B4-BE49-F238E27FC236}">
                <a16:creationId xmlns:a16="http://schemas.microsoft.com/office/drawing/2014/main" id="{B3397310-BA96-4955-852B-93D6C45CC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4425" y="2514600"/>
            <a:ext cx="14287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B9144FEA-6F3B-4CDC-9CB1-6A508389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2857500"/>
            <a:ext cx="123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ข้อมูล/การรับฟัง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42ABCA-FD4D-403C-9A3E-2E44AACF9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962275"/>
            <a:ext cx="228600" cy="1524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66708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box">
            <a:extLst xmlns:a="http://schemas.openxmlformats.org/drawingml/2006/main">
              <a:ext uri="{FF2B5EF4-FFF2-40B4-BE49-F238E27FC236}">
                <a16:creationId xmlns:a16="http://schemas.microsoft.com/office/drawing/2014/main" id="{881142F1-4D99-4D2D-A148-DF31B7B61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514600"/>
            <a:ext cx="14287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E95F9EA9-E77D-4872-8CFB-AFD64772D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857500"/>
            <a:ext cx="123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กฎหมาย/อำนาจ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0AC5045D-3F65-49DE-BAFF-6B7C0B517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3243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1725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ผ่าน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A055A35D-BC5A-48A1-A87D-61A282BB6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32435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72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มีเงื่อนไข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D5A398FF-C150-4176-8791-0FA78F760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3243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72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ไม่ผ่าน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AD37EAA8-A0E3-417D-9596-BCF148F68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5276850"/>
            <a:ext cx="7658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คุณภาพของแผนพิสูจน์ด้วยสายเหตุผล—ไม่ใช่จำนวนหน้า</a:t>
            </a:r>
          </a:p>
        </p:txBody>
      </p:sp>
    </p:spTree>
    <p:extLst>
      <p:ext uri="{BB962C8B-B14F-4D97-AF65-F5344CB8AC3E}">
        <p14:creationId xmlns:p14="http://schemas.microsoft.com/office/powerpoint/2010/main" val="2026956401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714BA6C9-755B-416B-8DD8-9F480EF75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B62B5A76-1390-41A1-901F-80327DABC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หกประเด็นร่างปัจจุบันเป็น “กรอบยกร่าง” ไม่ใช่ข้อยุติ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A0C860-17A3-4565-8D6B-231E932F6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5D7BDA9-734D-4347-80B8-2E5D2701F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54A08E5C-8358-4660-9A11-1F3BBF645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28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B3301466-26BB-453E-8CC1-247E989B5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62100"/>
            <a:ext cx="52197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D96DB805-BA90-4527-9431-041678600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907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1 ความต่อเนื่องและความเสมอภาค</a:t>
            </a:r>
          </a:p>
        </p:txBody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440C6B31-A1D2-4D81-BABA-6297FF6F2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62100"/>
            <a:ext cx="52197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7877A885-96C7-404F-B1F2-F95A2F02B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907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2 สมรรถนะพื้นฐานและช่วงเปลี่ยนผ่าน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CEDC20AF-637A-4E2B-AA5F-B2375DB72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867025"/>
            <a:ext cx="52197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BFF5838-FF7E-4325-8EB2-1C4E1E4F3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956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3 เรียน–งาน–ผู้ประกอบการและทักษะอนาคต</a:t>
            </a:r>
          </a:p>
        </p:txBody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E7B42E19-A998-4C9D-918B-EAD81D197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867025"/>
            <a:ext cx="52197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C9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377B0B13-5E37-4AFD-BDD2-69DB74465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956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4 มรดก สุขภาวะ ความปลอดภัย พฤติกรรม และแนะแนว</a:t>
            </a:r>
          </a:p>
        </p:txBody>
      </p:sp>
      <p:sp>
        <p:nvSpPr>
          <p:cNvPr id="14" name="box">
            <a:extLst xmlns:a="http://schemas.openxmlformats.org/drawingml/2006/main">
              <a:ext uri="{FF2B5EF4-FFF2-40B4-BE49-F238E27FC236}">
                <a16:creationId xmlns:a16="http://schemas.microsoft.com/office/drawing/2014/main" id="{411D20B3-71E1-466F-81AB-31A84356C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171950"/>
            <a:ext cx="52197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047E3CF5-C2B4-4791-9633-0E649D3B8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005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5 เครือข่ายบริการตามประชากรและความร่วมมือเอกชน</a:t>
            </a:r>
          </a:p>
        </p:txBody>
      </p:sp>
      <p:sp>
        <p:nvSpPr>
          <p:cNvPr id="16" name="box">
            <a:extLst xmlns:a="http://schemas.openxmlformats.org/drawingml/2006/main">
              <a:ext uri="{FF2B5EF4-FFF2-40B4-BE49-F238E27FC236}">
                <a16:creationId xmlns:a16="http://schemas.microsoft.com/office/drawing/2014/main" id="{BFAF4528-3FC8-45AB-A594-BA2EC1B5C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171950"/>
            <a:ext cx="52197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60BB085-3AF0-4B87-BCEA-AF860ADB0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4005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6 ธรรมาภิบาล ข้อมูล และการประสานทุกสังกัด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0A9D25A3-CFB1-42AE-A0E1-D47832561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657850"/>
            <a:ext cx="87630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B23A38E6-B629-4470-8EDC-65EB50EFC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5772150"/>
            <a:ext cx="826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6FB2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2F6FB2"/>
                </a:solidFill>
                <a:latin typeface="Thonburi"/>
                <a:ea typeface="Thonburi"/>
                <a:cs typeface="Thonburi"/>
              </a:rPr>
              <a:t>ต้องผ่านการรับฟัง การกลั่นกรอง และมติของกลไกจังหวัดก่อนใช้เป็นข้อยุติ</a:t>
            </a:r>
          </a:p>
        </p:txBody>
      </p:sp>
    </p:spTree>
    <p:extLst>
      <p:ext uri="{BB962C8B-B14F-4D97-AF65-F5344CB8AC3E}">
        <p14:creationId xmlns:p14="http://schemas.microsoft.com/office/powerpoint/2010/main" val="872661120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0E16E8CD-F9A0-453A-9579-0EB96BB49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BE2E6296-32ED-490C-8279-887352E01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ฝึกปฏิบัติ 3 รอบ: จากปัญหา → ยุทธศาสตร์ → การตรวจคุณภาพ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78083A-9D4F-4FFE-AB9A-6BD7E0E53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AA263E27-A4CB-4300-9746-414DEBDD8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D0B9E485-29CB-406B-9EF9-76AD09AAD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29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9104C7EE-F92E-417C-ABF0-6F65EEA70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ฝึก 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9B2DA254-2A69-4B4E-AF1F-54372A741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143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0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ปัญหา–หลักฐาน–สาเหตุราก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33A727-5021-48A1-A250-A778078CE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1E9B8A00-12DD-4274-B06B-35EEC1EBB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242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ผลผลิต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C1F8EE5-D907-40EB-AF08-0B8725528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62400"/>
            <a:ext cx="3143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ได้ตารางวิเคราะห์ปัญหา 1 เรื่อง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DAC694B-44AF-40B5-A75A-C2A5B1273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6764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ฝึก 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E366EF7-1811-4C2B-8E75-52951968B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28850"/>
            <a:ext cx="3143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0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บัตรออกแบบยุทธศาสตร์ 1 หน้า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FDB819-A633-4D49-A46F-7216C336B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3850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AB484719-7F0B-41E7-814B-0F02E7BA6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5242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ผลผลิต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B84151F9-928C-4A83-B14A-B5DB5A2FC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962400"/>
            <a:ext cx="3143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ได้ผลลัพธ์ ทางเลือก กลไก เจ้าภาพ และความเสี่ยง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A422CA43-D066-4659-9D6A-8CD716BD7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6764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ฝึก 3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C76E22C-EE63-4A5F-908B-3C24304FF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228850"/>
            <a:ext cx="3143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0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ตรวจสอบย้อนกลับข้ามกลุ่ม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1A8869-47F5-46A1-9E85-C16E30AE2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23850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F7473CEC-E235-4729-B431-064885CB6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5242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ผลผลิต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E06A7E6E-C255-4499-BB75-F2E88A7B8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62400"/>
            <a:ext cx="3143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พบช่องว่าง เงื่อนไข และข้อมูลที่ต้องขอเพิ่ม</a:t>
            </a:r>
          </a:p>
        </p:txBody>
      </p:sp>
      <p:sp>
        <p:nvSpPr>
          <p:cNvPr id="21" name="box">
            <a:extLst xmlns:a="http://schemas.openxmlformats.org/drawingml/2006/main">
              <a:ext uri="{FF2B5EF4-FFF2-40B4-BE49-F238E27FC236}">
                <a16:creationId xmlns:a16="http://schemas.microsoft.com/office/drawing/2014/main" id="{0E26D88D-09F4-4B48-80EA-411C6E6BF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391150"/>
            <a:ext cx="86106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B5AA137F-47F8-447D-AB1A-CEBA29AE2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5562600"/>
            <a:ext cx="811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เกณฑ์ร่วม: ไม่เดาตัวเลข • ไม่เหมารวม • ไม่เสนอภารกิจเกินอำนาจโดยไร้เจ้าภาพ</a:t>
            </a:r>
          </a:p>
        </p:txBody>
      </p:sp>
    </p:spTree>
    <p:extLst>
      <p:ext uri="{BB962C8B-B14F-4D97-AF65-F5344CB8AC3E}">
        <p14:creationId xmlns:p14="http://schemas.microsoft.com/office/powerpoint/2010/main" val="83904870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2680ECEF-E243-4F67-BE60-8941B1499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532723FA-7FEB-40D7-9A20-4A6CCE6EA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ปลายทางของการเรียนรู้: คิดเป็น ออกแบบเป็น ตรวจทานเป็น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E58CAC-F6FC-44CE-ABEB-4B86B090D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3213E9C2-1740-4C74-93C5-E1603DB67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BFAB5C38-EE46-4D08-B228-0E4C15897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03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6F1C73A2-FFE0-4A1A-BB1C-F2EEDD990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857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202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3BDA56-9F24-466F-9847-8BD5C823A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2410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1451FD09-60B2-4255-B7CC-9AF0F2AFA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5717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เข้าใจ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1D436D20-0693-4776-BD0D-6887B07A1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81350"/>
            <a:ext cx="31432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แยกยุทธศาสตร์ออกจากนโยบาย แผนงาน โครงการ และกิจกรรม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E9145EB-6302-4F28-A341-7D860C591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1809750"/>
            <a:ext cx="857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202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BBE498-ABF6-46BF-B4DC-5CBEA020D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232410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6FC4C09C-16B0-44BC-8D87-7850CCD72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25717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ออกแบบ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F5D91F11-C06A-4A73-90DC-3832E3CAC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3181350"/>
            <a:ext cx="31432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เชื่อมปัญหา หลักฐาน ทางเลือก ผลลัพธ์ ตัวชี้วัด และผู้รับผิดชอบ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D697ECB-18C4-486B-905F-358D809B9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809750"/>
            <a:ext cx="857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202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BC931F-6397-4EB9-B7F7-7118B4B5B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32410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5552B5B6-F15F-4926-B1D2-35DF6B113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5717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ตรวจทาน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DB77F22-259A-43E7-839E-3643EC26F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181350"/>
            <a:ext cx="31432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ตรวจอำนาจ ความเป็นไปได้ ความเสมอภาค ความเสี่ยง และการย้อนกลับ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C59AC516-AB5E-496E-85C4-C765137D5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81600"/>
            <a:ext cx="10668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7E3F7CD9-1C98-42A5-940F-383B9CBC2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362575"/>
            <a:ext cx="10172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เส้นทางการบรรยาย: หลักคิดและกฎหมาย → ข้อมูลและการวิเคราะห์ → การนำไปใช้และการประเมินผล</a:t>
            </a:r>
          </a:p>
        </p:txBody>
      </p:sp>
    </p:spTree>
    <p:extLst>
      <p:ext uri="{BB962C8B-B14F-4D97-AF65-F5344CB8AC3E}">
        <p14:creationId xmlns:p14="http://schemas.microsoft.com/office/powerpoint/2010/main" val="1490118846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C8B6676C-E948-4014-B6E5-41FCED0C1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3CE2A8D7-5ABC-407D-86D6-302F8D4D4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หลังประชุมต้องมีงานต่อ 30–60–90 วัน—ไม่จบที่มติรับทราบ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078B97-A288-47A2-8450-23FC20367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0A119BB1-3521-4DE7-9D26-31E1B7679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E945764B-AAC1-4DD6-9C71-896FBFE09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30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31CECF-C9A7-4F24-82FB-A81835256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33750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BD2DC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0ED25B-1541-4B9D-9C6D-8F543B50E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038475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0FE7E1A-BB07-4E65-87A9-2D9B4ADE6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14675"/>
            <a:ext cx="59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D3BE8C7-BB9E-4297-BFC2-CE614703A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2880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30 วัน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FAA7E67B-6516-44B2-B832-A68CAE978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285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ยืนยันกลไก/ขอบเขต</a:t>
            </a:r>
          </a:p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ทะเบียนกฎหมาย</a:t>
            </a:r>
          </a:p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บัญชีข้อมูล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BD71C4-4342-4FAB-9380-36990008F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38475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309EC78F-A52C-49F6-A631-54BBC5BDC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114675"/>
            <a:ext cx="59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2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70862466-2B0F-4D0C-8566-BD0A5A758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82880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60 วัน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B024ADF2-4893-4167-8A39-C56A7BDB7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905250"/>
            <a:ext cx="285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รับรองนิยาม/ค่าฐาน</a:t>
            </a:r>
          </a:p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วิเคราะห์ปัญหา/ทางเลือก</a:t>
            </a:r>
          </a:p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เตรียมรับฟัง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3F6E1D-04F7-43AB-B07F-8F9C44BA5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038475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DFBC392-F761-4DAF-AAB4-983745A6F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114675"/>
            <a:ext cx="59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3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06B0CDCA-3ABF-401A-B1C6-391B1AD96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82880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90 วัน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E7C18B6D-1D2B-41A3-9594-960D2BFB5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905250"/>
            <a:ext cx="285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สังเคราะห์รับฟัง</a:t>
            </a:r>
          </a:p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กำหนดทิศทาง/ตัวชี้วัด</a:t>
            </a:r>
          </a:p>
          <a:p xmlns:a="http://schemas.openxmlformats.org/drawingml/2006/main">
            <a:pPr algn="l">
              <a:defRPr sz="142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42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ตรวจบทบาท/งบ/ความเสี่ยง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F972AC2B-BE56-4C08-8BC9-28EE22DC5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619750"/>
            <a:ext cx="1028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ก่อนเสนอ: ตรวจสถานะกฎหมายล่าสุด + แสดงข้อมูลขัดแย้ง + ยืนยันเจ้าภาพ/งบ + ระบุส่วนที่ยังเป็นค่าเป้าหมายเสนอ</a:t>
            </a:r>
          </a:p>
        </p:txBody>
      </p:sp>
    </p:spTree>
    <p:extLst>
      <p:ext uri="{BB962C8B-B14F-4D97-AF65-F5344CB8AC3E}">
        <p14:creationId xmlns:p14="http://schemas.microsoft.com/office/powerpoint/2010/main" val="1707508422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1018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6B25FFE9-B5A9-45CD-B98E-A428463AA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14350"/>
            <a:ext cx="571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C69D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D9C69D"/>
                </a:solidFill>
                <a:latin typeface="Thonburi"/>
                <a:ea typeface="Thonburi"/>
                <a:cs typeface="Thonburi"/>
              </a:rPr>
              <a:t>ข้อสรุปที่ต้องจำ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0DCCCA15-477F-4BE4-9CF7-62E838906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257300"/>
            <a:ext cx="106680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375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ยุทธศาสตร์ที่ดี</a:t>
            </a:r>
          </a:p>
          <a:p xmlns:a="http://schemas.openxmlformats.org/drawingml/2006/main">
            <a:pPr algn="l">
              <a:defRPr sz="375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375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ไม่ต้องดูสมบูรณ์ที่สุด</a:t>
            </a:r>
          </a:p>
          <a:p xmlns:a="http://schemas.openxmlformats.org/drawingml/2006/main">
            <a:pPr algn="l">
              <a:defRPr sz="375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375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แต่ต้องพิสูจน์และใช้ได้จริง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C3F848-92CA-40D2-BF4E-26E6F2617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1955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CEBADF1D-47B4-4193-8F4E-F259D1CFD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81450"/>
            <a:ext cx="3190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E6E9E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E6E9EF"/>
                </a:solidFill>
                <a:latin typeface="Thonburi"/>
                <a:ea typeface="Thonburi"/>
                <a:cs typeface="Thonburi"/>
              </a:rPr>
              <a:t>เริ่มจากผู้เรียนและผลลัพธ์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039DCA-5E35-4B8B-B990-9B5F19ED7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01955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E04BBF7E-991E-45B1-AA2E-855E366FC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981450"/>
            <a:ext cx="3190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E6E9E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E6E9EF"/>
                </a:solidFill>
                <a:latin typeface="Thonburi"/>
                <a:ea typeface="Thonburi"/>
                <a:cs typeface="Thonburi"/>
              </a:rPr>
              <a:t>เปิดเผยข้อจำกัดของข้อมูล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C814D0-5363-41AF-8538-B395968AC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01955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BAE0A5C9-5146-4311-9753-7589DEDF8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981450"/>
            <a:ext cx="3190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E6E9E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E6E9EF"/>
                </a:solidFill>
                <a:latin typeface="Thonburi"/>
                <a:ea typeface="Thonburi"/>
                <a:cs typeface="Thonburi"/>
              </a:rPr>
              <a:t>สร้างทางเลือกและข้อแลกเปลี่ยน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6CAC26-D0D4-44C8-B151-C72A93C2C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9585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B8D7F78-DDB4-4626-9E3D-B6791CEB6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57750"/>
            <a:ext cx="3190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E6E9E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E6E9EF"/>
                </a:solidFill>
                <a:latin typeface="Thonburi"/>
                <a:ea typeface="Thonburi"/>
                <a:cs typeface="Thonburi"/>
              </a:rPr>
              <a:t>ระบุเจ้าภาพ อำนาจ งบ และความเสี่ยง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27CF9B-C8F2-4E88-8C13-BCF60C4FF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89585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B01BB2F2-BD6A-4D15-96AF-B58CFB4CF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857750"/>
            <a:ext cx="3190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E6E9EF"/>
                </a:solidFill>
                <a:latin typeface="Thonburi"/>
                <a:ea typeface="Thonburi"/>
                <a:cs typeface="Thonburi"/>
              </a:defRPr>
            </a:pPr>
            <a:r>
              <a:rPr sz="1425" b="1">
                <a:solidFill>
                  <a:srgbClr val="E6E9EF"/>
                </a:solidFill>
                <a:latin typeface="Thonburi"/>
                <a:ea typeface="Thonburi"/>
                <a:cs typeface="Thonburi"/>
              </a:rPr>
              <a:t>ติดตามเพื่อเรียนรู้และปรับอย่างโปร่งใส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03DBA275-C7AD-4342-A833-0A64B9C59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5924550"/>
            <a:ext cx="461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r">
              <a:defRPr sz="1500" b="1">
                <a:solidFill>
                  <a:srgbClr val="D9C69D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D9C69D"/>
                </a:solidFill>
                <a:latin typeface="Thonburi"/>
                <a:ea typeface="Thonburi"/>
                <a:cs typeface="Thonburi"/>
              </a:rPr>
              <a:t>คำถามสุดท้าย: ข้อมูลนี้เปลี่ยนการตัดสินใจเรื่องใด?</a:t>
            </a:r>
          </a:p>
        </p:txBody>
      </p:sp>
    </p:spTree>
    <p:extLst>
      <p:ext uri="{BB962C8B-B14F-4D97-AF65-F5344CB8AC3E}">
        <p14:creationId xmlns:p14="http://schemas.microsoft.com/office/powerpoint/2010/main" val="149439823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81EF6351-4963-4B19-8ACD-4A71EA49D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0B0BAEEB-1643-4EC2-8116-48982CBFE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แผนล้มเหลวเมื่อ “เอกสาร” สำคัญกว่า “การตัดสินใจ”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6A402D-285A-4F55-9F28-69282A80A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019D9C09-9838-41AB-9EB2-F8F575708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B97D1D04-E761-409F-ADD6-F35DEDBDE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04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AE81BE47-AB37-40A9-81DC-4C017FD79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57350"/>
            <a:ext cx="59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DC37727-D036-4E89-9376-3D52803A2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1925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0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คัดลอก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855488F-5131-4BEA-B813-A681F11A0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65735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แผนระดับบนโดยไม่วิเคราะห์พื้นที่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A27A13-D082-4E87-8EA8-5D711EC65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209800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B4CED523-95FE-4B34-A50F-D9C567B04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57475"/>
            <a:ext cx="59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02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BE516035-19AC-4BD6-8E11-66CE3752A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19375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0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รวบรวม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5D0D1E71-FA87-4997-B0E3-22FACF5C9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657475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โครงการจำนวนมากโดยไม่จัดลำดับ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55B448-60C3-42FC-AC26-0D6D4C9E0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209925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7AAE5674-04DD-45DF-8A8C-21D463EC1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57600"/>
            <a:ext cx="59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03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F735C58C-2C16-4003-A66E-23F5953AF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195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0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วัดง่าย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FD5831E-B442-4F38-BB60-28E036749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65760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จำนวนกิจกรรมแทนผลที่เกิดกับผู้เรียน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E79C10-3C62-4EA6-8BC6-C98EEBE96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210050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A2C21C61-A79F-49D6-AEC7-384980029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57725"/>
            <a:ext cx="59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6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04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B3AD63F3-AE80-4CC4-B79E-2F2BF24E1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19625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0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สั่งร่วมมือ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6F961089-5102-441D-9BAB-CA88B1F83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657725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แต่ไม่มีอำนาจ งบ ข้อมูล หรือเจ้าภาพจริง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31AC854-59A4-4DA0-B367-2FC1DCA1F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10175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13154544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DC31C35E-1FC2-4D2E-80DC-4832259D2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9DE9A078-936A-4E1C-8C35-F8F1775CB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ยุทธศาสตร์คือ “ชุดการตัดสินใจที่เชื่อมกัน”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6B7799-77EE-4283-912C-3577B1E23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0B7B00E5-2CA6-4029-96E9-88612A5BA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3D98EBF6-22E4-4BD3-8ED2-7C6955057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65BEB8-2105-4930-8207-0DD24341C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505200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BD2DC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1F7BB4-145E-4B89-AC15-5AD739C45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670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B80C62B1-A9BF-4FE9-8A74-37E1287A8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242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9BD8DCE8-DDFF-42C0-956B-EE10F3CE2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981450"/>
            <a:ext cx="1314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ปัญหา/โอกาส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D34AD1-0F98-4F8F-9441-1DCAABB49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2670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680540F-F1B7-441B-8B13-3E13A8B9C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3242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E8A318F-FB82-40B6-ADAD-D1C3F758B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981450"/>
            <a:ext cx="1314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ผลลัพธ์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CCCD08-EA11-4397-803C-C80E42221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2670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3479C957-5536-48C9-9B1F-0EB471867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3242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3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10728926-C8C0-4CF5-9B11-EB0349DA6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981450"/>
            <a:ext cx="1314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ทางเลือก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2F0736-47CC-4C03-A986-404BCD881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2670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18AC2E5B-458A-4BBC-A567-6BB8FADB8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3242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4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3EFC8F90-AB34-4DC1-B708-41EDF18A1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981450"/>
            <a:ext cx="1314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กลไก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CC6DA0-0D53-4E18-B5D2-FBC6AF0D3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2670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9127901A-7AB6-4902-A4CD-7509AB20A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3242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5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AED07CFA-9ACD-466B-B150-C6AB9112E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981450"/>
            <a:ext cx="1314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เจ้าภาพ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FD79239-7EB2-4ECF-BC1F-FB8E20EF5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2670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ACB247C1-44B6-48A6-A6EA-EAC04544C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3242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6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30C6E932-04C6-4EC0-B4A2-75B40849B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981450"/>
            <a:ext cx="1314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ทรัพยากร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126F931-F37E-4406-83E3-26E8CF45D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32670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77B94EA7-3302-4343-9967-30977F041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33242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120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7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06CE5653-9C24-4183-9796-6B714CC7F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981450"/>
            <a:ext cx="1314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3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หลักฐาน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26308B22-8879-4823-BD64-2D9747782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000625"/>
            <a:ext cx="923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80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ความสอดคล้องกับแผนระดับบนเป็นเพียงเงื่อนไขหนึ่ง—ไม่ใช่คำตอบทั้งหมดของพื้นที่</a:t>
            </a:r>
          </a:p>
        </p:txBody>
      </p:sp>
    </p:spTree>
    <p:extLst>
      <p:ext uri="{BB962C8B-B14F-4D97-AF65-F5344CB8AC3E}">
        <p14:creationId xmlns:p14="http://schemas.microsoft.com/office/powerpoint/2010/main" val="7920179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5AE89537-E6F5-4CD5-8FD0-032CDC0EA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49CF5CA9-94D1-4EF7-BA4E-704397160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ถ้าไม่มีการเลือก ไม่มีเจ้าภาพ และไม่มีวิธีพิสูจน์ผล—ยังไม่ใช่ยุทธศาสตร์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0380EC-0B69-46BF-8066-C114AFC5F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1899347C-E560-436F-86B2-2A280E85E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6AA3C569-EF26-4800-9976-3E57BCC42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06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90AC909F-D867-4810-A720-07BDFFA56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1925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210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ยังไม่ใช่ยุทธศาสตร์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EAD0FD8-B763-49A4-8BD0-79AF202D3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161925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2100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ยุทธศาสตร์ที่ใช้การได้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1541A3FE-4077-46C8-B20C-55C4E9805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43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9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×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E077D99-F811-40E2-A15E-DA36CA0E2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3622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ข้อความจากแผนระดับบน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D9F0F2A-215E-4107-8580-BEAF74A11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67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9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×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ABEBC2B-525F-4F0B-87D9-D4CF2CA31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861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บัญชีรายชื่อโครงการ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07BB650-C130-4B6F-BAD8-E735AFCE9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9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×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2DE0467A-123D-4D9F-BF12-DE83720BF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8100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เป้าหมาย ‘เพิ่มขึ้น’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0404DAE7-3572-47A2-8DC9-17FAC7EDC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148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95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×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BAAC9659-E898-471C-8339-8B20A8E6F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5339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มติให้ทุกหน่วยร่วมมือ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38758A8-6B1F-4FD7-B2C3-8CF2B0AA2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343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8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1800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✓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18CAE94F-E87C-4502-8989-60937FB0B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3622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ปัญหาพื้นที่ + ผลลัพธ์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1FF2E0A-C7D6-4D0B-9575-D26F14CB9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067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8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1800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✓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87457E60-446B-41BB-9BDD-AEB5ED27B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0861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ทางเลือกและเหตุผลที่เลือก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9533AEB-EB32-4A70-A49B-B575CD87D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7909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8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1800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✓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57AB8700-B0F1-4443-B699-EAF04ADDC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8100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ค่าฐาน สูตร และเป้าหมายเสนอ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30A0A732-0A2F-4E93-A00A-C6E277BC5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5148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8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3E7A64"/>
                </a:solidFill>
                <a:latin typeface="Thonburi"/>
                <a:ea typeface="Thonburi"/>
                <a:cs typeface="Thonburi"/>
              </a:defRPr>
            </a:pPr>
            <a:r>
              <a:rPr sz="1800" b="1">
                <a:solidFill>
                  <a:srgbClr val="3E7A64"/>
                </a:solidFill>
                <a:latin typeface="Thonburi"/>
                <a:ea typeface="Thonburi"/>
                <a:cs typeface="Thonburi"/>
              </a:rPr>
              <a:t>✓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AD332FE9-3201-43AB-BDD0-4077C9576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5339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เจ้าภาพ อำนาจ งบ และข้อตกลง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34ACAA9-2F11-42AB-82B6-E7CF3951A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85900"/>
            <a:ext cx="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7020288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46EB7653-F45D-48FF-88B1-322EED27E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E51B5706-C2FE-47EC-A310-4AB093896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กรอบคิด 10 ข้อ ช่วยให้การตัดสินใจไม่หลงทาง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6621A8-BF75-498A-88F5-97C316DF4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1125D30A-7573-41BA-A1E8-61FCCF15A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2AAE70C5-30B4-4E29-AEC3-1EFC364D5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07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66A98B9E-F96A-447D-A596-0306B7501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494D91E-4474-46A3-BB81-17FE14F0D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5430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ผู้เรียนและสิทธิเป็นศูนย์กลาง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84D8A0-0731-43FA-B4A9-A6CD37366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038350"/>
            <a:ext cx="455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7F9E17F6-6DDA-409A-BD17-0B87329B8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907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79F95E7-6329-4D48-85FE-64368D56A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371725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ใช้หลักฐานประกอบ—ไม่ให้ข้อมูลตัดสินแทนคน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04D094-ABAE-4FE5-BFC7-564E8A007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67025"/>
            <a:ext cx="455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F2F337E-E1D9-4A44-8869-D4B0989A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194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03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78C4684D-8B8D-4460-8A77-A8E86CE58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0040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เปิดเผยความไม่แน่นอน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9C0C74-7093-4595-8D7A-2693A0CA0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695700"/>
            <a:ext cx="455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D9D65B09-8844-4BC7-8B25-AD879CA2C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81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04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FA2E4132-D1C4-4093-B1A4-57865A3FF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29075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แยกอำนาจออกจากความร่วมมือ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B7733E-C2A5-4B64-9823-250340800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524375"/>
            <a:ext cx="455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A3D7969A-8A28-4927-9B79-4536B1DC1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768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05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AA0EB0FD-2916-4746-A760-8651E3426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577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แยกผลผลิตออกจากผลลัพธ์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D666F6-A150-469B-95A7-F85BF229A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353050"/>
            <a:ext cx="455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E0210568-FA69-4B68-A37B-EF197CC66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5621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06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6F29C129-6CE6-4848-AACB-8E06599CC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5430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ใช้ความเสมอภาคเป็นเกณฑ์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434C71-1A47-40D3-A295-A7BEC9145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038350"/>
            <a:ext cx="455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6109F10A-DC10-4414-9C57-5203809A2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3907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07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15F2F314-F5EA-491F-BC8E-B10F62CF0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371725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รับฟังเพื่อปรับการตัดสินใจ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1C1B1C7-D364-4ED0-A40C-CC51943CF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867025"/>
            <a:ext cx="455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8C84FFA9-F3F5-4D0A-9475-F5897DC88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2194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08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84D70F05-EDCC-4C95-9D09-78A884B9D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20040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สร้างทางเลือกก่อนเลือก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B5B7CB7-349A-4E22-B008-385587245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95700"/>
            <a:ext cx="455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D9F96812-B2E3-4EFF-85E1-3D643D40F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0481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09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77201E38-A7FD-498B-A86B-AC306AE75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029075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ออกแบบการนำไปใช้ตั้งแต่ต้น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D2A1661-E876-41B7-A550-8E4E2BB22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524375"/>
            <a:ext cx="455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C151AFB8-95C2-4133-B0D8-7278AE89B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8768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12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10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6DCB6B3C-897C-4BF4-8E3D-EA931C003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8577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มองแผนเป็นวงจรเรียนรู้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1941EAD-3CF5-416D-8B54-052DCAAC3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353050"/>
            <a:ext cx="455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12282316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28F16811-61CB-4081-AF13-A5CBE269E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7F73524A-0B3C-4929-817F-556E36077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กฎหมายกำหนดทั้ง “สิทธิ” และ “ขอบเขตอำนาจ”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F9E5BC-FD20-400C-A0F2-BEC4CBDDA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B2E48AE-5345-4CB2-A473-111673D2F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27E1732B-2A82-42FA-BA81-837A741C5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08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26AD2A12-AA24-4131-9811-AEA95A1A3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108204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4C3C30C1-9228-4A2C-9EE0-90896833E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76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2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3F3043B-F53E-44F0-9DE2-FDB351BFE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38300"/>
            <a:ext cx="10401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รัฐธรรมนูญ ม.54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C30F896-C774-4AD7-AA15-C4A2D8B07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43100"/>
            <a:ext cx="10401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สิทธิ คุณภาพ ความเสมอภาค ปฐมวัย และการเรียนรู้ตลอดชีวิต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B85ABC6A-F954-490C-8A4E-16B270D74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108204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231258AE-3FBE-4D25-BC00-5DBDE7CB3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76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553F339D-0DF4-4AED-840C-BCE059286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05100"/>
            <a:ext cx="10401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แผนชาติ / เป้าหมายที่ 4 (SDG 4)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569BB2B-061E-4ABA-87E1-C6F37FF8D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09900"/>
            <a:ext cx="10401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แปลงกรอบระดับบนเป็นผลลัพธ์ของจังหวัดด้วยเหตุผล—ไม่ใช่การคัดลอก</a:t>
            </a:r>
          </a:p>
        </p:txBody>
      </p:sp>
      <p:sp>
        <p:nvSpPr>
          <p:cNvPr id="14" name="box">
            <a:extLst xmlns:a="http://schemas.openxmlformats.org/drawingml/2006/main">
              <a:ext uri="{FF2B5EF4-FFF2-40B4-BE49-F238E27FC236}">
                <a16:creationId xmlns:a16="http://schemas.microsoft.com/office/drawing/2014/main" id="{51559AAE-AD25-4239-AC9F-4DFDFFC24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108204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18F43974-0364-47E8-B579-6A87847B5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76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E39D8A6-6394-45C8-915A-6EC8FEFC6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71900"/>
            <a:ext cx="10401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คำสั่ง 19/2560 + แก้ไข 2565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B8CE378F-F3FC-410E-A1F3-537BFC513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76700"/>
            <a:ext cx="10401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ฐานบทบาทเชิงยุทธศาสตร์และกลไกการศึกษาในภูมิภาค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D0BC2FE0-DEB9-4291-A2ED-9A71BE723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43450"/>
            <a:ext cx="108204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9" name="box">
            <a:extLst xmlns:a="http://schemas.openxmlformats.org/drawingml/2006/main">
              <a:ext uri="{FF2B5EF4-FFF2-40B4-BE49-F238E27FC236}">
                <a16:creationId xmlns:a16="http://schemas.microsoft.com/office/drawing/2014/main" id="{1D4A9E8A-86EF-47BE-A981-C1C54CB07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43450"/>
            <a:ext cx="76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B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952D9479-98E5-49DE-854C-0DE64F8B3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38700"/>
            <a:ext cx="10401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กฎหมายข้อมูลและคุ้มครองเด็ก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1CF5F45C-EBFE-48AE-B565-F8BED6DD4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43500"/>
            <a:ext cx="10401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275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ออกแบบการใช้ข้อมูล การช่วยเหลือ ความปลอดภัย และสิทธิไว้ก่อนเริ่ม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65620DBB-F0CE-4D16-80F0-00A5AE532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43600"/>
            <a:ext cx="1028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C95D4B"/>
                </a:solidFill>
                <a:latin typeface="Thonburi"/>
                <a:ea typeface="Thonburi"/>
                <a:cs typeface="Thonburi"/>
              </a:defRPr>
            </a:pPr>
            <a:r>
              <a:rPr sz="1500" b="1">
                <a:solidFill>
                  <a:srgbClr val="C95D4B"/>
                </a:solidFill>
                <a:latin typeface="Thonburi"/>
                <a:ea typeface="Thonburi"/>
                <a:cs typeface="Thonburi"/>
              </a:rPr>
              <a:t>จุดตรวจ: ผู้ใดมีอำนาจอนุมัติ? ผู้ใดมีงบ? ผู้ใดรับผิดชอบผล?</a:t>
            </a:r>
          </a:p>
        </p:txBody>
      </p:sp>
    </p:spTree>
    <p:extLst>
      <p:ext uri="{BB962C8B-B14F-4D97-AF65-F5344CB8AC3E}">
        <p14:creationId xmlns:p14="http://schemas.microsoft.com/office/powerpoint/2010/main" val="131164435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B790036F-298C-4898-9C0E-44D4209EC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922F"/>
                </a:solidFill>
                <a:latin typeface="Thonburi"/>
                <a:ea typeface="Thonburi"/>
                <a:cs typeface="Thonburi"/>
              </a:defRPr>
            </a:pPr>
            <a:r>
              <a:rPr sz="975" b="1">
                <a:solidFill>
                  <a:srgbClr val="C6922F"/>
                </a:solidFill>
                <a:latin typeface="Thonburi"/>
                <a:ea typeface="Thonburi"/>
                <a:cs typeface="Thonburi"/>
              </a:rPr>
              <a:t>แนวทางจัดทำยุทธศาสตร์การพัฒนาการศึกษา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4184753A-099B-4277-A405-3156CAC91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850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กศจ. และ ศธจ. สร้างกรอบร่วม—แต่ไม่ใช่ต้นสังกัดของทุกหน่วย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FB2F82-0AF3-43FD-8E49-3CFB60FC7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11163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0A4F170B-9205-4A99-9933-8403BA5D8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876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คณะทำงานจัดทำร่างยุทธศาสตร์การพัฒนาการศึกษาจังหวัดพระนครศรีอยุธยา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EFB62E60-4D77-44AB-A895-8236195CB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7085"/>
                </a:solidFill>
                <a:latin typeface="Thonburi"/>
                <a:ea typeface="Thonburi"/>
                <a:cs typeface="Thonburi"/>
              </a:defRPr>
            </a:pPr>
            <a:r>
              <a:rPr sz="975" b="0">
                <a:solidFill>
                  <a:srgbClr val="667085"/>
                </a:solidFill>
                <a:latin typeface="Thonburi"/>
                <a:ea typeface="Thonburi"/>
                <a:cs typeface="Thonburi"/>
              </a:rPr>
              <a:t>09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80DC3CE1-2826-4DA5-92ED-A5769E0B1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76450"/>
            <a:ext cx="2381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C9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F7CDE6F-B146-4E1A-98D5-F81EE2659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431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กศจ.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C215CD-B236-4F69-8725-E64E8E7FA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95600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6922F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1285CE5-D617-49FD-ABFC-9B7E251C9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81350"/>
            <a:ext cx="19621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เห็นชอบกรอบ</a:t>
            </a:r>
          </a:p>
          <a:p xmlns:a="http://schemas.openxmlformats.org/drawingml/2006/main">
            <a:pPr algn="ctr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เชิงยุทธศาสตร์จังหวัด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0243449C-669C-4E68-BC48-19688CAB0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076450"/>
            <a:ext cx="2381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22216647-C1F7-42E3-AA12-09FD1494F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3431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ศธจ.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78DAA6-7BC4-4505-BDF3-152523A0D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895600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6FB2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B19494B4-F6A0-4567-B675-637F251B4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3181350"/>
            <a:ext cx="19621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จัดทำ ประสาน</a:t>
            </a:r>
          </a:p>
          <a:p xmlns:a="http://schemas.openxmlformats.org/drawingml/2006/main">
            <a:pPr algn="ctr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ติดตาม และเลขานุการ</a:t>
            </a:r>
          </a:p>
        </p:txBody>
      </p:sp>
      <p:sp>
        <p:nvSpPr>
          <p:cNvPr id="14" name="box">
            <a:extLst xmlns:a="http://schemas.openxmlformats.org/drawingml/2006/main">
              <a:ext uri="{FF2B5EF4-FFF2-40B4-BE49-F238E27FC236}">
                <a16:creationId xmlns:a16="http://schemas.microsoft.com/office/drawing/2014/main" id="{FF6EBF63-F34A-4BC3-A078-471136BA1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76450"/>
            <a:ext cx="2381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5B0196A-846D-4C02-9327-A3E928607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431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26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ต้นสังกัด/อปท./เอกชน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CFA549-494E-4FDE-B38B-DBBDAA434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6FB2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370928B-57B1-4B91-B1A9-5C030583B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19621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ตัดสินใจและดำเนินงาน</a:t>
            </a:r>
          </a:p>
          <a:p xmlns:a="http://schemas.openxmlformats.org/drawingml/2006/main">
            <a:pPr algn="ctr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ตามอำนาจของตน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6F10B19B-1649-4A64-BE6A-FE9A5B959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076450"/>
            <a:ext cx="2381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2DC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78A75E59-356D-4EF2-838B-92DDC3D4B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3431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8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ภาคี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B78C29-CD61-4116-81A0-1D7260280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895600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6FB2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AE663BA8-52B6-4330-9E76-62B57025B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3181350"/>
            <a:ext cx="19621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ร่วมออกแบบ สนับสนุน</a:t>
            </a:r>
          </a:p>
          <a:p xmlns:a="http://schemas.openxmlformats.org/drawingml/2006/main">
            <a:pPr algn="ctr">
              <a:defRPr sz="1500" b="0">
                <a:solidFill>
                  <a:srgbClr val="27334F"/>
                </a:solidFill>
                <a:latin typeface="Thonburi"/>
                <a:ea typeface="Thonburi"/>
                <a:cs typeface="Thonburi"/>
              </a:defRPr>
            </a:pPr>
            <a:r>
              <a:rPr sz="1500" b="0">
                <a:solidFill>
                  <a:srgbClr val="27334F"/>
                </a:solidFill>
                <a:latin typeface="Thonburi"/>
                <a:ea typeface="Thonburi"/>
                <a:cs typeface="Thonburi"/>
              </a:rPr>
              <a:t>และสะท้อนผล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ADA7FFED-BC10-4554-84AA-5A1409EAF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010150"/>
            <a:ext cx="971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172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ข้อเสนอที่เกินอำนาจยังอยู่ในยุทธศาสตร์ได้ หากระบุเจ้าของอำนาจและช่องทางตัดสินใจที่แท้จริง</a:t>
            </a:r>
          </a:p>
        </p:txBody>
      </p:sp>
    </p:spTree>
    <p:extLst>
      <p:ext uri="{BB962C8B-B14F-4D97-AF65-F5344CB8AC3E}">
        <p14:creationId xmlns:p14="http://schemas.microsoft.com/office/powerpoint/2010/main" val="191933453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2026-09-02T03:20:17.4510000Z</dcterms:created>
  <dcterms:modified xsi:type="dcterms:W3CDTF">2026-09-02T03:20:17.4510000Z</dcterms:modified>
</coreProperties>
</file>