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jpeg" ContentType="image/jpeg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ef3ebebd2554338" /><Relationship Type="http://schemas.openxmlformats.org/officeDocument/2006/relationships/extended-properties" Target="/docProps/app.xml" Id="R2689c532461d425d" /><Relationship Type="http://schemas.openxmlformats.org/officeDocument/2006/relationships/officeDocument" Target="/ppt/presentation.xml" Id="Rd3bacaff241146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149faf3074491a"/>
  </p:sldMasterIdLst>
  <p:notesMasterIdLst>
    <p:notesMasterId xmlns:r="http://schemas.openxmlformats.org/officeDocument/2006/relationships" r:id="R7eeb8771080b4bf9"/>
  </p:notesMasterIdLst>
  <p:sldIdLst>
    <p:sldId xmlns:r="http://schemas.openxmlformats.org/officeDocument/2006/relationships" id="256" r:id="R25a59c509967414f"/>
    <p:sldId xmlns:r="http://schemas.openxmlformats.org/officeDocument/2006/relationships" id="257" r:id="R1e667099fa454a73"/>
    <p:sldId xmlns:r="http://schemas.openxmlformats.org/officeDocument/2006/relationships" id="258" r:id="R17733bf429ee4751"/>
    <p:sldId xmlns:r="http://schemas.openxmlformats.org/officeDocument/2006/relationships" id="259" r:id="R230c4773f120460f"/>
    <p:sldId xmlns:r="http://schemas.openxmlformats.org/officeDocument/2006/relationships" id="260" r:id="R8af7650900974654"/>
    <p:sldId xmlns:r="http://schemas.openxmlformats.org/officeDocument/2006/relationships" id="261" r:id="Rc2cffb88a18a4207"/>
    <p:sldId xmlns:r="http://schemas.openxmlformats.org/officeDocument/2006/relationships" id="262" r:id="Rbc35cbc0597a41f9"/>
    <p:sldId xmlns:r="http://schemas.openxmlformats.org/officeDocument/2006/relationships" id="263" r:id="R40a4fe3e71cd4b70"/>
    <p:sldId xmlns:r="http://schemas.openxmlformats.org/officeDocument/2006/relationships" id="264" r:id="Rc4a8b06eab094d1d"/>
    <p:sldId xmlns:r="http://schemas.openxmlformats.org/officeDocument/2006/relationships" id="265" r:id="R1ced76b28cb6436a"/>
    <p:sldId xmlns:r="http://schemas.openxmlformats.org/officeDocument/2006/relationships" id="266" r:id="Rcd49ba42d3664e07"/>
    <p:sldId xmlns:r="http://schemas.openxmlformats.org/officeDocument/2006/relationships" id="267" r:id="R7d6b7ef344a14309"/>
    <p:sldId xmlns:r="http://schemas.openxmlformats.org/officeDocument/2006/relationships" id="268" r:id="R62ac4056f16f4152"/>
    <p:sldId xmlns:r="http://schemas.openxmlformats.org/officeDocument/2006/relationships" id="269" r:id="R107047a3cf504bb1"/>
    <p:sldId xmlns:r="http://schemas.openxmlformats.org/officeDocument/2006/relationships" id="270" r:id="Raf3d34b6acc044e9"/>
    <p:sldId xmlns:r="http://schemas.openxmlformats.org/officeDocument/2006/relationships" id="271" r:id="Re356be885e494b50"/>
    <p:sldId xmlns:r="http://schemas.openxmlformats.org/officeDocument/2006/relationships" id="272" r:id="R2981a2b1d3b04a45"/>
    <p:sldId xmlns:r="http://schemas.openxmlformats.org/officeDocument/2006/relationships" id="273" r:id="R0228edbf15f547ad"/>
    <p:sldId xmlns:r="http://schemas.openxmlformats.org/officeDocument/2006/relationships" id="274" r:id="Ree7f657d5da14a6e"/>
    <p:sldId xmlns:r="http://schemas.openxmlformats.org/officeDocument/2006/relationships" id="275" r:id="R74af44af20784155"/>
    <p:sldId xmlns:r="http://schemas.openxmlformats.org/officeDocument/2006/relationships" id="276" r:id="R6e2f073cbdcc4e1b"/>
    <p:sldId xmlns:r="http://schemas.openxmlformats.org/officeDocument/2006/relationships" id="277" r:id="Ra3dac0d0e76c477a"/>
    <p:sldId xmlns:r="http://schemas.openxmlformats.org/officeDocument/2006/relationships" id="278" r:id="Rab09c094f44f4cff"/>
    <p:sldId xmlns:r="http://schemas.openxmlformats.org/officeDocument/2006/relationships" id="279" r:id="R41c5df26f0134500"/>
    <p:sldId xmlns:r="http://schemas.openxmlformats.org/officeDocument/2006/relationships" id="280" r:id="Rcf8bf33878b04473"/>
    <p:sldId xmlns:r="http://schemas.openxmlformats.org/officeDocument/2006/relationships" id="281" r:id="R8d4edfd2dc884ca9"/>
    <p:sldId xmlns:r="http://schemas.openxmlformats.org/officeDocument/2006/relationships" id="282" r:id="R884d279cab2e41d2"/>
    <p:sldId xmlns:r="http://schemas.openxmlformats.org/officeDocument/2006/relationships" id="283" r:id="R698ef570a80d4be9"/>
    <p:sldId xmlns:r="http://schemas.openxmlformats.org/officeDocument/2006/relationships" id="284" r:id="R6f67a8c6fa5c48f3"/>
    <p:sldId xmlns:r="http://schemas.openxmlformats.org/officeDocument/2006/relationships" id="285" r:id="R4a66f7cf9ea544a0"/>
    <p:sldId xmlns:r="http://schemas.openxmlformats.org/officeDocument/2006/relationships" id="286" r:id="R2d66be2c69744a59"/>
    <p:sldId xmlns:r="http://schemas.openxmlformats.org/officeDocument/2006/relationships" id="287" r:id="Raf1eca6975c8451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d6a335cad00449f" /><Relationship Type="http://schemas.openxmlformats.org/officeDocument/2006/relationships/slideMaster" Target="/ppt/slideMasters/slideMaster1.xml" Id="R51149faf3074491a" /><Relationship Type="http://schemas.openxmlformats.org/officeDocument/2006/relationships/notesMaster" Target="/ppt/notesMasters/notesMaster1.xml" Id="R7eeb8771080b4bf9" /><Relationship Type="http://schemas.openxmlformats.org/officeDocument/2006/relationships/presProps" Target="/ppt/presProps.xml" Id="Rd981b5d9813b48eb" /><Relationship Type="http://schemas.openxmlformats.org/officeDocument/2006/relationships/tableStyles" Target="/ppt/tableStyles.xml" Id="R8591d2c5c79f4850" /><Relationship Type="http://schemas.openxmlformats.org/officeDocument/2006/relationships/slide" Target="/ppt/slides/slide1.xml" Id="R25a59c509967414f" /><Relationship Type="http://schemas.openxmlformats.org/officeDocument/2006/relationships/slide" Target="/ppt/slides/slide2.xml" Id="R1e667099fa454a73" /><Relationship Type="http://schemas.openxmlformats.org/officeDocument/2006/relationships/slide" Target="/ppt/slides/slide3.xml" Id="R17733bf429ee4751" /><Relationship Type="http://schemas.openxmlformats.org/officeDocument/2006/relationships/slide" Target="/ppt/slides/slide4.xml" Id="R230c4773f120460f" /><Relationship Type="http://schemas.openxmlformats.org/officeDocument/2006/relationships/slide" Target="/ppt/slides/slide5.xml" Id="R8af7650900974654" /><Relationship Type="http://schemas.openxmlformats.org/officeDocument/2006/relationships/slide" Target="/ppt/slides/slide6.xml" Id="Rc2cffb88a18a4207" /><Relationship Type="http://schemas.openxmlformats.org/officeDocument/2006/relationships/slide" Target="/ppt/slides/slide7.xml" Id="Rbc35cbc0597a41f9" /><Relationship Type="http://schemas.openxmlformats.org/officeDocument/2006/relationships/slide" Target="/ppt/slides/slide8.xml" Id="R40a4fe3e71cd4b70" /><Relationship Type="http://schemas.openxmlformats.org/officeDocument/2006/relationships/slide" Target="/ppt/slides/slide9.xml" Id="Rc4a8b06eab094d1d" /><Relationship Type="http://schemas.openxmlformats.org/officeDocument/2006/relationships/slide" Target="/ppt/slides/slide10.xml" Id="R1ced76b28cb6436a" /><Relationship Type="http://schemas.openxmlformats.org/officeDocument/2006/relationships/slide" Target="/ppt/slides/slide11.xml" Id="Rcd49ba42d3664e07" /><Relationship Type="http://schemas.openxmlformats.org/officeDocument/2006/relationships/slide" Target="/ppt/slides/slide12.xml" Id="R7d6b7ef344a14309" /><Relationship Type="http://schemas.openxmlformats.org/officeDocument/2006/relationships/slide" Target="/ppt/slides/slide13.xml" Id="R62ac4056f16f4152" /><Relationship Type="http://schemas.openxmlformats.org/officeDocument/2006/relationships/slide" Target="/ppt/slides/slide14.xml" Id="R107047a3cf504bb1" /><Relationship Type="http://schemas.openxmlformats.org/officeDocument/2006/relationships/slide" Target="/ppt/slides/slide15.xml" Id="Raf3d34b6acc044e9" /><Relationship Type="http://schemas.openxmlformats.org/officeDocument/2006/relationships/slide" Target="/ppt/slides/slide16.xml" Id="Re356be885e494b50" /><Relationship Type="http://schemas.openxmlformats.org/officeDocument/2006/relationships/slide" Target="/ppt/slides/slide17.xml" Id="R2981a2b1d3b04a45" /><Relationship Type="http://schemas.openxmlformats.org/officeDocument/2006/relationships/slide" Target="/ppt/slides/slide18.xml" Id="R0228edbf15f547ad" /><Relationship Type="http://schemas.openxmlformats.org/officeDocument/2006/relationships/slide" Target="/ppt/slides/slide19.xml" Id="Ree7f657d5da14a6e" /><Relationship Type="http://schemas.openxmlformats.org/officeDocument/2006/relationships/slide" Target="/ppt/slides/slide20.xml" Id="R74af44af20784155" /><Relationship Type="http://schemas.openxmlformats.org/officeDocument/2006/relationships/slide" Target="/ppt/slides/slide21.xml" Id="R6e2f073cbdcc4e1b" /><Relationship Type="http://schemas.openxmlformats.org/officeDocument/2006/relationships/slide" Target="/ppt/slides/slide22.xml" Id="Ra3dac0d0e76c477a" /><Relationship Type="http://schemas.openxmlformats.org/officeDocument/2006/relationships/slide" Target="/ppt/slides/slide23.xml" Id="Rab09c094f44f4cff" /><Relationship Type="http://schemas.openxmlformats.org/officeDocument/2006/relationships/slide" Target="/ppt/slides/slide24.xml" Id="R41c5df26f0134500" /><Relationship Type="http://schemas.openxmlformats.org/officeDocument/2006/relationships/slide" Target="/ppt/slides/slide25.xml" Id="Rcf8bf33878b04473" /><Relationship Type="http://schemas.openxmlformats.org/officeDocument/2006/relationships/slide" Target="/ppt/slides/slide26.xml" Id="R8d4edfd2dc884ca9" /><Relationship Type="http://schemas.openxmlformats.org/officeDocument/2006/relationships/slide" Target="/ppt/slides/slide27.xml" Id="R884d279cab2e41d2" /><Relationship Type="http://schemas.openxmlformats.org/officeDocument/2006/relationships/slide" Target="/ppt/slides/slide28.xml" Id="R698ef570a80d4be9" /><Relationship Type="http://schemas.openxmlformats.org/officeDocument/2006/relationships/slide" Target="/ppt/slides/slide29.xml" Id="R6f67a8c6fa5c48f3" /><Relationship Type="http://schemas.openxmlformats.org/officeDocument/2006/relationships/slide" Target="/ppt/slides/slide30.xml" Id="R4a66f7cf9ea544a0" /><Relationship Type="http://schemas.openxmlformats.org/officeDocument/2006/relationships/slide" Target="/ppt/slides/slide31.xml" Id="R2d66be2c69744a59" /><Relationship Type="http://schemas.openxmlformats.org/officeDocument/2006/relationships/slide" Target="/ppt/slides/slide32.xml" Id="Raf1eca6975c8451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674994c5217482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befd72f764341f2" /><Relationship Type="http://schemas.openxmlformats.org/officeDocument/2006/relationships/notesMaster" Target="/ppt/notesMasters/notesMaster1.xml" Id="Rb8bb9eba6fbe482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6fb0ed48af94da1" /><Relationship Type="http://schemas.openxmlformats.org/officeDocument/2006/relationships/notesMaster" Target="/ppt/notesMasters/notesMaster1.xml" Id="R016c14a87ff743a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025d6ec0c6f4307" /><Relationship Type="http://schemas.openxmlformats.org/officeDocument/2006/relationships/notesMaster" Target="/ppt/notesMasters/notesMaster1.xml" Id="Rc53dd28fe576428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c25e59a7ede4c3d" /><Relationship Type="http://schemas.openxmlformats.org/officeDocument/2006/relationships/notesMaster" Target="/ppt/notesMasters/notesMaster1.xml" Id="R74537733b108493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1abf75fd0074c41" /><Relationship Type="http://schemas.openxmlformats.org/officeDocument/2006/relationships/notesMaster" Target="/ppt/notesMasters/notesMaster1.xml" Id="Rf9ba25f6b57642e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d48023b9635431c" /><Relationship Type="http://schemas.openxmlformats.org/officeDocument/2006/relationships/notesMaster" Target="/ppt/notesMasters/notesMaster1.xml" Id="R0e9961662dab475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99c493c94be4009" /><Relationship Type="http://schemas.openxmlformats.org/officeDocument/2006/relationships/notesMaster" Target="/ppt/notesMasters/notesMaster1.xml" Id="R911d663ea3f045e1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85a63f4507043e8" /><Relationship Type="http://schemas.openxmlformats.org/officeDocument/2006/relationships/notesMaster" Target="/ppt/notesMasters/notesMaster1.xml" Id="Rf212651de4ca407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278a8bf089744e8" /><Relationship Type="http://schemas.openxmlformats.org/officeDocument/2006/relationships/notesMaster" Target="/ppt/notesMasters/notesMaster1.xml" Id="R692e217506364e2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66f0d208dab403d" /><Relationship Type="http://schemas.openxmlformats.org/officeDocument/2006/relationships/notesMaster" Target="/ppt/notesMasters/notesMaster1.xml" Id="Rb6b34d3a1a5b4ac1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bc2ff9668934f6c" /><Relationship Type="http://schemas.openxmlformats.org/officeDocument/2006/relationships/notesMaster" Target="/ppt/notesMasters/notesMaster1.xml" Id="Rb95bf085c33143f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d758599f3634f53" /><Relationship Type="http://schemas.openxmlformats.org/officeDocument/2006/relationships/notesMaster" Target="/ppt/notesMasters/notesMaster1.xml" Id="R90b1f22225ad42fa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ee4ccce1da148de" /><Relationship Type="http://schemas.openxmlformats.org/officeDocument/2006/relationships/notesMaster" Target="/ppt/notesMasters/notesMaster1.xml" Id="R1a875ee91b8b48f0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33878616ee144aec" /><Relationship Type="http://schemas.openxmlformats.org/officeDocument/2006/relationships/notesMaster" Target="/ppt/notesMasters/notesMaster1.xml" Id="R86dc602a30324251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29a7034a141c4a4b" /><Relationship Type="http://schemas.openxmlformats.org/officeDocument/2006/relationships/notesMaster" Target="/ppt/notesMasters/notesMaster1.xml" Id="Rbb661bf64ca44edb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86c52aedecdf4e02" /><Relationship Type="http://schemas.openxmlformats.org/officeDocument/2006/relationships/notesMaster" Target="/ppt/notesMasters/notesMaster1.xml" Id="Reb94cf5e3fac4ee9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18e7ed6770874e93" /><Relationship Type="http://schemas.openxmlformats.org/officeDocument/2006/relationships/notesMaster" Target="/ppt/notesMasters/notesMaster1.xml" Id="Rff2c91ab7bac4aa8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a4b6342f2466455e" /><Relationship Type="http://schemas.openxmlformats.org/officeDocument/2006/relationships/notesMaster" Target="/ppt/notesMasters/notesMaster1.xml" Id="Rd55ffd7207d245b0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ce910394cbe34bd5" /><Relationship Type="http://schemas.openxmlformats.org/officeDocument/2006/relationships/notesMaster" Target="/ppt/notesMasters/notesMaster1.xml" Id="Rb8f0faeb165a441f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c7e4990fac364e2d" /><Relationship Type="http://schemas.openxmlformats.org/officeDocument/2006/relationships/notesMaster" Target="/ppt/notesMasters/notesMaster1.xml" Id="Rca355c62c6254e8c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76c16540915345d1" /><Relationship Type="http://schemas.openxmlformats.org/officeDocument/2006/relationships/notesMaster" Target="/ppt/notesMasters/notesMaster1.xml" Id="R92aab97d20fc4959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981ad52b6b0b4a9a" /><Relationship Type="http://schemas.openxmlformats.org/officeDocument/2006/relationships/notesMaster" Target="/ppt/notesMasters/notesMaster1.xml" Id="R312f6bd40291462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6f164e659ea4d8b" /><Relationship Type="http://schemas.openxmlformats.org/officeDocument/2006/relationships/notesMaster" Target="/ppt/notesMasters/notesMaster1.xml" Id="Ra05db4ea3b304a7c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fcc903977b2b4516" /><Relationship Type="http://schemas.openxmlformats.org/officeDocument/2006/relationships/notesMaster" Target="/ppt/notesMasters/notesMaster1.xml" Id="R4f8fe31d61bc4465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99f2f9f7aeab4721" /><Relationship Type="http://schemas.openxmlformats.org/officeDocument/2006/relationships/notesMaster" Target="/ppt/notesMasters/notesMaster1.xml" Id="R2d66c3a6e2dd4996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21ea6db1e31746c5" /><Relationship Type="http://schemas.openxmlformats.org/officeDocument/2006/relationships/notesMaster" Target="/ppt/notesMasters/notesMaster1.xml" Id="Rf96ef43b17e4452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adbea81d976439e" /><Relationship Type="http://schemas.openxmlformats.org/officeDocument/2006/relationships/notesMaster" Target="/ppt/notesMasters/notesMaster1.xml" Id="Rfba5aec39da6436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f9a428daf224653" /><Relationship Type="http://schemas.openxmlformats.org/officeDocument/2006/relationships/notesMaster" Target="/ppt/notesMasters/notesMaster1.xml" Id="R2eae41dcbd234e2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49019f99b084de6" /><Relationship Type="http://schemas.openxmlformats.org/officeDocument/2006/relationships/notesMaster" Target="/ppt/notesMasters/notesMaster1.xml" Id="R21dc1b36d7454ea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ec882fa4aeb4765" /><Relationship Type="http://schemas.openxmlformats.org/officeDocument/2006/relationships/notesMaster" Target="/ppt/notesMasters/notesMaster1.xml" Id="R735bc8879c03407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dbfa09ff2ab4f4f" /><Relationship Type="http://schemas.openxmlformats.org/officeDocument/2006/relationships/notesMaster" Target="/ppt/notesMasters/notesMaster1.xml" Id="R27bf123c446f4e0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673b52684ad47d9" /><Relationship Type="http://schemas.openxmlformats.org/officeDocument/2006/relationships/notesMaster" Target="/ppt/notesMasters/notesMaster1.xml" Id="R6a2a0e053f7b4f1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0–3 นาที</a:t>
            </a:r>
          </a:p>
          <a:p xmlns:a="http://schemas.openxmlformats.org/drawingml/2006/main">
            <a:r>
              <a:t>กล่าวเปิดการประชุมเพียงครั้งเดียวตามบท จากนั้นเข้าสู่การบรรยาย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ส่วนที่ 1 กล่าวเปิด: แผนของเราเปลี่ยนชีวิตใครได้บ้าง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[เวลา 0–3 นาที — พูดชัด ไม่เร่ง เปิดด้วยน้ำเสียงเป็นมิตร]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เรียน ท่านศึกษาธิการจังหวัดพระนครศรีอยุธยา ท่านผู้บริหารการศึกษา ผู้บริหารสถานศึกษา ผู้แทนหน่วยงานและภาคส่วนที่เกี่ยวข้อง บุคลากรสำนักงานศึกษาธิการจังหวัด และผู้เข้าร่วมประชุมทุกท่าน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ผมรู้สึกเป็นเกียรติอย่างยิ่งที่ได้มาร่วมเปิดการประชุมและแลกเปลี่ยนความคิดเห็นกับทุกท่านในวันนี้ ขอขอบคุณสำนักงานศึกษาธิการจังหวัดพระนครศรีอยุธยาที่จัดพื้นที่ให้ผู้ทำงานด้านการศึกษาได้มาร่วมคิด ร่วมทบทวน และร่วมรับผิดชอบต่ออนาคตของผู้เรียนในจังหวัดของเรา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ก่อนเริ่มต้น ผมอยากชวนทุกท่านนึกถึงผู้เรียนหนึ่งคน อาจเป็นเด็กที่มาโรงเรียนแต่ยังอ่านบทเรียนไม่เข้าใจ เด็กที่ขาดเรียนบ่อยจนเสี่ยงไม่ได้เรียนต่อ นักเรียนที่มีเรื่องกังวลแต่ไม่รู้จะขอความช่วยเหลือจากใคร หรือคนวัยทำงานที่ต้องเรียนรู้ทักษะใหม่เพื่อรักษาโอกาสในการประกอบอาชีพ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สำหรับคนเหล่านี้ คำถามสำคัญอาจไม่ใช่ว่าจังหวัดของเรามีกี่ยุทธศาสตร์ แต่คือ เมื่อเขาต้องการโอกาส ต้องการความช่วยเหลือ หรือต้องการเริ่มต้นใหม่ ระบบการศึกษาของเราจะมองเห็นเขาหรือไม่ และจะช่วยเขาได้ทันเวลาหรือไม่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[เว้นจังหวะสั้น]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นี่คือเหตุผลที่การประชุมของเรามีความหมาย เราไม่ได้มาประชุมเพื่อปรับเอกสารให้เป็นปัจจุบันเท่านั้น แต่เพื่อปรับข้อตกลงในการทำงานร่วมกัน ให้ผู้เรียนได้รับสิ่งที่ดีขึ้นอย่างเป็นรูปธรรม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พระนครศรีอยุธยามีทั้งทุนทางประวัติศาสตร์ แหล่งเรียนรู้ สถานศึกษา ชุมชน และภาคการผลิตและบริการที่สามารถร่วมสร้างโอกาสให้คนได้ แผนการศึกษาจะมีคุณค่าเมื่อเชื่อมศักยภาพเหล่านี้เข้ากับชีวิตจริงของประชาชน และไม่ปล่อยให้ความแตกต่างระหว่างพื้นที่หรือสังกัดกลายเป็นกำแพงกั้นโอกาส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ผมหวังว่าการประชุมครั้งนี้จะเปิดโอกาสให้ทุกท่านพูดด้วยข้อเท็จจริง รับฟังด้วยความเคารพ และตัดสินใจโดยยึดประโยชน์ของผู้เรียนเป็นสำคัญ งานใดได้ผล เราจะร่วมกันต่อยอด งานใดยังไม่ตอบโจทย์ เราจะร่วมกันปรับปรุง และปัญหาใดไม่มีหน่วยงานหนึ่งหน่วยงานใดแก้ได้ลำพัง เราจะร่วมกันหาทางออก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บัดนี้ ได้เวลาอันสมควรแล้ว ผมขอเปิดการประชุมเชิงปฏิบัติการขับเคลื่อนยุทธศาสตร์เพื่อพัฒนาการศึกษาในพื้นที่จังหวัดพระนครศรีอยุธยา และขออำนวยพรให้การประชุมบรรลุวัตถุประสงค์ เกิดข้อเสนอที่ชัดเจน และนำไปสู่ผลที่เป็นประโยชน์ต่อผู้เรียนและประชาชนอย่างแท้จริง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[เว้นจังหวะรับการปรบมือ แล้วเข้าสู่การบรรยาย]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จากนี้ ผมขอใช้เวลาร่วมกับทุกท่าน ชวนคิดเรื่อง “จากแผนที่มีอยู่ สู่การเปลี่ยนแปลงที่เกิดขึ้นจริงกับผู้เรียน” เพื่อเป็นเครื่องมือสำหรับการทำงานกลุ่มในลำดับต่อไปครับ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ภาพพื้นหลัง: ภาพประกอบเชิงแนวคิดสร้างด้วยเครื่องมือสร้างภาพในตัว ไม่ใช่ภาพเหตุการณ์หรือการจำลองสถานที่จริง ใช้แรงบันดาลใจจากอยุธยา โทนกรมท่าและทอง ไม่มีข้อความในภาพ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18–20 นาที</a:t>
            </a:r>
          </a:p>
          <a:p xmlns:a="http://schemas.openxmlformats.org/drawingml/2006/main">
            <a:r>
              <a:t>ตารางเดิมไม่ระบุปีฐานชัด และหัวตารางร้อยละครอบแถวที่ใช้หน่วยคน ต้องตรวจนิยามก่อนเสนอเป้าใหม่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ผมขอยกตัวอย่างจากตารางจริงหนึ่งจุด แถวเด็กอายุ 3–5 ปี ระบุข้อมูลปีฐานร้อยละ 88.02 เป้าหมายปี 2569 ร้อยละ 82 และปี 2570 ร้อยละ 84 ตัวเลขเป้าหมายปีสุดท้ายจึงยังต่ำกว่าค่าฐานที่แสดง แต่เรายังไม่ควรรีบสรุปว่าต้องแก้เป็นเท่าไร จนกว่าจะรู้ว่าค่าฐานเป็นปีใด ใช้ประชากรกลุ่มไหน และนิยามตรงกับเป้าหมายหรือไม่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อีกแถวหนึ่งระบุการออกกลางคัน โดยแสดงฐาน 1,181 คน เป้าหมายปี 2569 จำนวน 900 คน และปี 2570 จำนวน 800 คน ทั้งที่หัวตารางเขียนรวมว่าเป็นค่าเป้าหมายร้อยละ จุดนี้ต้องแยกหน่วยนับและสถานะข้อมูลให้ชัด 900 และ 800 เป็นเป้าหมายในแผน ไม่ใช่ผลสำรวจจริง การตั้งเป้าปี 2570 ครั้งนี้จึงควรตรวจผลล่าสุดก่อนเสนอว่าจะคงหรือปรับ พร้อมเหตุผล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แผนพัฒนาการศึกษาจังหวัดพระนครศรีอยุธยา พ.ศ. 2566–2570 ฉบับทบทวนปี 2568, ปชส.แผนพัฒนาการศึกษา ทบทวน68.pdf หน้า 45 (PDF 53)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20–22 นาที</a:t>
            </a:r>
          </a:p>
          <a:p xmlns:a="http://schemas.openxmlformats.org/drawingml/2006/main">
            <a:r>
              <a:t>หากใช้ AI ให้อธิบายว่าเป็นปัญญาประดิษฐ์ และเน้นการตรวจความถูกต้อง/ข้อมูลส่วนบุคคล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4.2 ยุทธศาสตร์ที่ 2: พัฒนาคุณภาพและกระบวนการเรียนรู้ทุกช่วงวัย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คำถามของยุทธศาสตร์นี้คือ “ผู้เรียนทำอะไรได้ดีขึ้น และเรามีหลักฐานอะไรยืนยัน”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แผนเดิมหน้า 46 มีทั้งผลการทดสอบ การพัฒนาครู การอ่านออกเขียนได้ ความเป็นพลเมือง และวิธีจัดการเรียนรู้ นี่เป็นฐานที่กว้างกว่าการมองคุณภาพด้วยคะแนนสอบเพียงอย่างเดียว.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หากเราจัดอบรมครูได้ครบตามจำนวน นั่นเป็นผลผลิตที่ต้องรายงาน แต่ยังตอบไม่ได้ว่าผู้เรียนเรียนรู้ดีขึ้นหรือไม่ ขั้นต่อไปจึงต้องดูว่าครูนำวิธีที่เรียนรู้ไปใช้กับใคร ใช้อย่างไร และผู้เรียนกลุ่มนั้นเปลี่ยนแปลงอย่างไร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ยกตัวอย่างการอ่าน เราอาจเริ่มจากแบบประเมินสั้นที่เหมาะกับระดับชั้น แล้วจัดกลุ่มช่วยเหลือตามทักษะที่ยังขาด บางคนต้องฝึกถอดรหัสคำ บางคนอ่านได้แต่จับใจความไม่ได้ การให้ทุกคนทำแบบฝึกเหมือนกันจึงอาจไม่ตอบความต้องการ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ครูควรมีเวลาและเครื่องมือช่วยวิเคราะห์งานของเด็ก ไม่ใช่ได้รับภาระกรอกแบบรายงานเพิ่มขึ้นทุกครั้งที่มีโครงการใหม่ สำนักงานศึกษาธิการจังหวัดและต้นสังกัดอาจช่วยเชื่อมผู้เชี่ยวชาญ แลกเปลี่ยนแบบประเมิน และใช้ข้อมูลชุดเดียวกันเท่าที่ทำได้และชอบด้วยกฎหมาย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สำหรับผลสอบประเภทต่าง ๆ ที่ปรากฏในแผน เราต้องแยกตามเครื่องมือ ระดับชั้น และกลุ่มผู้สอบ ไม่รวมตัวเลขที่วัดต่างเรื่องเข้าด้วยกันจนความหมายหายไป และไม่ตีความว่าผลของผู้เข้าสอบเป็นตัวแทนเด็กทุกคนโดยอัตโนมัติ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ส่วนปัญญาประดิษฐ์ หรือ AI ควรเป็นเครื่องมือช่วยคิด ช่วยสร้างงาน และช่วยเรียนรู้ โดยฝึกตรวจความถูกต้องและรับผิดชอบต่อการใช้ข้อมูล ไม่ใช่ใช้ความสามารถในการส่งคำสั่งให้ระบบเป็นตัวแทนความสามารถในการเรียนรู้ทั้งหมด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คุณภาพยังรวมถึงผู้เรียนที่คิดเป็น ทำงานกับผู้อื่นได้ เคารพความแตกต่าง และเรียนรู้ต่อได้เมื่อโลกเปลี่ยน แผนที่ดีจึงต้องรักษาทั้งทักษะพื้นฐาน สมรรถนะใหม่ และความเป็นมนุษย์ไว้ด้วยกัน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แผนพัฒนาการศึกษาจังหวัดพระนครศรีอยุธยา พ.ศ. 2566–2570 ฉบับทบทวนปี 2568, ปชส.แผนพัฒนาการศึกษา ทบทวน68.pdf หน้า 46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22–24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4.3 ยุทธศาสตร์ที่ 3: ยกระดับการบริหารจัดการแบบบูรณาการจากทุกภาคส่วน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คำว่า “บูรณาการ” จะมีความหมายก็ต่อเมื่อเราตอบได้ว่า แต่ละฝ่ายนำอะไรมาเชื่อมกัน และผู้เรียนได้ประโยชน์ต่างจากการทำงานแยกส่วนอย่างไร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แผนเดิมหน้า 47 กล่าวถึงประสิทธิภาพ ธรรมาภิบาล และการมีส่วนร่วมของทั้งภาครัฐและเอกชน การทบทวนครั้งนี้จึงควรชวนโรงเรียนเอกชนเข้ามาเป็นผู้ร่วมออกแบบและร่วมเรียนรู้ ไม่ใช่เพียงผู้รับข้อมูลหรือผู้ส่งรายงาน และต้องเคารพกฎหมายและโครงสร้างการบริหารของแต่ละสังกัด.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ลองนึกถึงกรณีเด็กย้ายโรงเรียน หากต้นทางแจ้งข้อมูลแล้ว แต่ปลายทางยังไม่ยืนยันรับเข้า ใครเป็นผู้ติดตามต่อ ถ้าคำตอบคือ “ทุกหน่วยงานช่วยกัน” เราอาจยังไม่มีเจ้าภาพที่ชัด เพราะเมื่อทุกคนรับผิดชอบโดยไม่มีการแบ่งงาน บางช่วงอาจไม่มีใครลงมือ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ข้อเสนอที่ใช้ได้จริงควรมีชื่อหน่วยงานรับเรื่อง ผู้ประสานงาน ช่องทางติดต่อ ระยะเวลาตอบกลับ และวิธีแจ้งว่าช่วยเหลือถึงขั้นใดแล้ว โดยกำหนดสิทธิในการเข้าถึงข้อมูล ไม่เปิดข้อมูลส่วนบุคคลให้ทุกคนเพียงเพราะอยู่ในเครือข่ายเดียวกัน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แผนเดิมมีตัวชี้วัดจำนวนกลไกหรือคณะกรรมการ แต่ในการทบทวน เราควรถามเพิ่มว่า กลไกนั้นลดงานซ้ำได้หรือไม่ แก้กรณีค้างได้หรือไม่ และทำให้หน่วยงานตัดสินใจร่วมกันได้เร็วขึ้นหรือไม่ จำนวนคณะกรรมการจึงควรอ่านคู่กับผลงาน ไม่ใช่ถือว่ายิ่งมากยิ่งดี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หากตัวชี้วัดเดิมยังเป็นกรอบที่ต้องรายงาน เราก็รายงานตามจริง และเสนอเพิ่มตัวชี้วัดผลของการประสานงาน ส่วนการแก้ตัวชี้วัดทางการต้องผ่านกระบวนการพิจารณาที่เกี่ยวข้อง ไม่เปลี่ยนเพียงเพื่อให้ผลดูดีขึ้น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ผมอยากให้เราจำประโยคหนึ่งไว้ว่า การทำงานร่วมกันไม่ใช่ทำให้ทุกหน่วยงานเหมือนกัน แต่คือทำให้ความต่างของหน้าที่ช่วยเติมเต็มกันได้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แผนพัฒนาการศึกษาจังหวัดพระนครศรีอยุธยา พ.ศ. 2566–2570 ฉบับทบทวนปี 2568, ปชส.แผนพัฒนาการศึกษา ทบทวน68.pdf หน้า 47 และ 50–52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24–25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การศึกษาเอกชนควรอยู่ในทุกยุทธศาสตร์ตามภารกิจจริง ทั้งโอกาส คุณภาพ ทักษะอาชีพ และความปลอดภัย โดยใช้ยุทธศาสตร์ที่ 3 จัดระบบความร่วมมือ เชิญโรงเรียนเอกชนร่วมออกแบบ ไม่ใช่เพียงส่งข้อมูลหรือรับรายงาน ความพร้อมของโรงเรียนแต่ละแห่งอาจต่างกัน จึงต้องรับฟังและตรวจข้อจำกัด ไม่ถือว่าทุกโรงเรียนมีปัญหาเดียวกัน สำนักงานศึกษาธิการจังหวัดประสานงานตามอำนาจ ไม่สั่งการทุกสังกัดเสมือนเป็นสายบังคับบัญชาเดียวกัน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แผนพัฒนาการศึกษาจังหวัดพระนครศรีอยุธยา พ.ศ. 2566–2570 ฉบับทบทวนปี 2568, ปชส.แผนพัฒนาการศึกษา ทบทวน68.pdf หน้า 47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 ภาคผนวก ค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25–27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4.4 ยุทธศาสตร์ที่ 4: พัฒนาทักษะอาชีพและเพิ่มขีดความสามารถในการแข่งขัน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คำถามคือ “ผู้เรียนและคนวัยทำงานมีความสามารถอะไรเพิ่มขึ้น และใช้สร้างโอกาสในชีวิตได้จริงหรือไม่”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แผนเดิมหน้า 48 วางเรื่องหลักสูตรอาชีวศึกษา หลักสูตรระยะสั้น ความร่วมมือกับสถานประกอบการ และกำลังคนทุกช่วงวัยไว้แล้ว เราจึงไม่จำเป็นต้องเริ่มจากการตั้งชื่อโครงการใหม่ แต่ควรเริ่มจากตรวจว่าความร่วมมือที่มีอยู่ตอบทักษะที่ต้องการจริงเพียงใด.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คำว่า “ไม่ตรงกับความต้องการแรงงาน” ต้องถามต่อว่า ไม่ตรงในอาชีพใด ทักษะใด พื้นที่ใด และหลักฐานมาจากใคร จำนวนตำแหน่งงานว่างในฐานข้อมูลหนึ่งอาจเป็นเพียงส่วนที่แจ้งผ่านระบบนั้น ไม่ใช่ความต้องการทั้งหมดของจังหวัด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ให้สถานประกอบการร่วมระบุงานที่ผู้เรียนควรทำได้ ให้สถานศึกษาร่วมออกแบบวิธีเรียนและวิธีประเมิน และให้ผู้เรียนมีเสียงบอกความสนใจและข้อจำกัดของตนเองด้วย อย่าให้การแนะแนวกลายเป็นเพียงการชักชวนให้เลือกสาขาที่ผู้จัดอยากให้เลือก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โครงการหนึ่งอาจใช้ชิ้นงานหรือสถานการณ์จริงเป็นหลักฐาน เช่น การแก้ปัญหาหน้างานอย่างปลอดภัย การสื่อสารกับลูกค้า หรือการใช้ข้อมูลวางแผนการทำงาน โดยต้องมีผู้ประเมินและเกณฑ์ที่อธิบายได้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อยุธยาไม่ควรฝากอนาคตการศึกษาไว้กับอุตสาหกรรมเพียงด้านเดียว เรายังสามารถเชื่อมการเรียนรู้กับเกษตร บริการ การท่องเที่ยวเชิงวัฒนธรรม งานสร้างสรรค์ และการประกอบอาชีพอิสระ โดยเลือกจากความต้องการที่ตรวจสอบแล้ว ไม่ใช่ความนิยมของคำศัพท์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และขอให้ระลึกว่า การศึกษาต้องช่วยให้คนทำงานได้ แต่ไม่ควรจำกัดคนให้เป็นเพียงแรงงานสำหรับงานชุดเดิม เราต้องเตรียมให้เขาเรียนรู้ใหม่ เปลี่ยนเส้นทางได้ และดำรงชีวิตอย่างมีศักดิ์ศรีด้วย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แผนพัฒนาการศึกษาจังหวัดพระนครศรีอยุธยา พ.ศ. 2566–2570 ฉบับทบทวนปี 2568, ปชส.แผนพัฒนาการศึกษา ทบทวน68.pdf หน้า 48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27–29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คำถามของยุทธศาสตร์นี้คือ “ผู้เรียนรู้สึกปลอดภัย ขอความช่วยเหลือได้ และได้รับการช่วยเหลือทันเวลาหรือไม่”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แผนเดิมหน้า 49 มีทั้งแผนความปลอดภัย การเฝ้าระวัง การใช้สื่อออนไลน์ ทักษะชีวิต และการดูแลช่วยเหลือนักเรียน จึงมีพื้นที่รองรับเรื่องพฤติกรรม การแนะแนว และความช่วยเหลือผู้เรียนอยู่แล้ว ไม่จำเป็นต้องสร้างยุทธศาสตร์ใหม่เพื่อรองรับทุกประเด็น.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เรื่องนี้ยังมีฐานกฎหมายโดยตรง พระราชบัญญัติคุ้มครองเด็ก พ.ศ. 2546 มาตรา 63 กำหนดหน้าที่ของโรงเรียนและสถานศึกษาเกี่ยวกับระบบแนะแนว ให้คำปรึกษา และกิจกรรมที่เกี่ยวข้องกับความประพฤติ ความรับผิดชอบต่อสังคม และความปลอดภัยของนักเรียนและนักศึกษา.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แต่การมีแผนกับการใช้แผนได้จริงไม่ใช่เรื่องเดียวกัน ถ้ามีนักเรียนถูกกลั่นแกล้ง เขารู้หรือไม่ว่าจะบอกใคร ถ้าครูรับเรื่องแล้ว ครูรู้หรือไม่ว่าต้องคุ้มครองเบื้องต้นอย่างไร ใครมีหน้าที่ประเมิน และจะส่งต่อใครเมื่อเกินความสามารถของสถานศึกษา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แผนพัฒนาการศึกษาจังหวัดพระนครศรีอยุธยา พ.ศ. 2566–2570 ฉบับทบทวนปี 2568, ปชส.แผนพัฒนาการศึกษา ทบทวน68.pdf หน้า 49</a:t>
            </a:r>
          </a:p>
          <a:p xmlns:a="http://schemas.openxmlformats.org/drawingml/2006/main">
            <a:r>
              <a:t>- https://www.dcy.go.th/public/subwebsite/division/youth/file_download/1641532079568-623853944.pdf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29–30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การดูแลพฤติกรรมไม่ควรเริ่มด้วยการติดป้ายว่าเด็กคนนี้เป็นปัญหา แต่ควรเริ่มจากพฤติกรรมที่สังเกตได้ รับฟังเหตุการณ์ และประเมินความต้องการช่วยเหลืออย่างเหมาะสม พร้อมมีกติกาที่เป็นธรรม ปกป้องผู้ได้รับผลกระทบ และติดตามไม่ให้เกิดซ้ำ การเข้าใจเด็กไม่ได้หมายถึงละเลยความรับผิดชอบต่อการกระทำ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การแนะแนวก็ไม่ควรเกิดเฉพาะวันเลือกเรียนต่อ แต่ควรช่วยให้ผู้เรียนเข้าใจตนเอง วางแผนชีวิต และรู้ช่องทางขอความช่วยเหลือ ครูไม่ต้องทำหน้าที่แทนผู้เชี่ยวชาญสุขภาพจิต แต่ควรรู้สัญญาณที่ต้องส่งต่อและรู้ว่าจะติดต่อบริการที่รับผิดชอบได้อย่างไร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ตัวชี้วัดจึงควรมากกว่าคำว่า “มี” หรือ “ตามเป้า” เช่น ผู้เรียนรู้ช่องทางขอความช่วยเหลือเพียงใด กรณีที่ต้องส่งต่อมีผู้รับผิดชอบต่อเนื่องหรือไม่ และกรณีเสี่ยงได้รับการตอบสนองตามระดับความเร่งด่วนหรือไม่ ทั้งนี้ต้องกำหนดเกณฑ์ร่วมกับผู้เชี่ยวชาญและหน่วยงานที่เกี่ยวข้อง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ระวังอีกเรื่องหนึ่งครับ หากช่องทางแจ้งเหตุเข้าถึงง่ายขึ้น จำนวนรายงานอาจเพิ่มในระยะแรก จึงไม่ควรรีบสรุปว่าสถานศึกษาปลอดภัยน้อยลง และไม่ควรตั้งเป้ารายงานเหตุเป็นศูนย์จนคนไม่กล้ารายงาน ให้ดูความรุนแรง การตอบสนอง และการเกิดซ้ำประกอบกัน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ความปลอดภัยจึงไม่ใช่งานข้างเคียงของคุณภาพการศึกษา แต่เป็นเงื่อนไขให้ผู้เรียนอยู่ในระบบและเรียนรู้ได้จริง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แผนพัฒนาการศึกษาจังหวัดพระนครศรีอยุธยา พ.ศ. 2566–2570 ฉบับทบทวนปี 2568, ปชส.แผนพัฒนาการศึกษา ทบทวน68.pdf หน้า 49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30–32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เมื่อเห็นทั้งห้ายุทธศาสตร์แล้ว ขั้นต่อไปคือทำให้ข้อเสนอของเราชัดพอที่จะลงมือทำ ผมอยากชวนดูตัวอย่างหนึ่ง ซึ่งเป็นกรณีสมมติเพื่อฝึกคิด ไม่ใช่ข้อมูลผลการดำเนินงานจริงของจังหวัด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สมมติว่าเครือข่ายสถานศึกษากลุ่มหนึ่งมีสัญญาณว่า ผู้เรียนบางส่วนขาดเรียนต่อเนื่อง และบางคนมีทักษะการอ่านที่ต้องได้รับความช่วยเหลือ เราอาจตั้งชื่อข้อเสนอว่า “มาเรียนต่อเนื่อง อ่านรู้เรื่อง และขอความช่วยเหลือได้”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ถ้าเริ่มจากกิจกรรม เราอาจรีบเสนออบรมครูหนึ่งครั้ง จัดค่ายเด็กหนึ่งครั้ง และประชุมผู้ปกครองหนึ่งครั้ง แต่ก่อนทำเช่นนั้น เราควรถามให้ครบเจ็ดข้อ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 ส่วนที่ 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32–34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ข้อหนึ่ง เรากำลังช่วยใคร ต้องระบุระดับชั้น พื้นที่ และเกณฑ์คัดเลือกอย่างเป็นธรรม ไม่ใช้คำว่ากลุ่มเสี่ยงโดยไม่มีนิยาม และไม่เลือกเฉพาะคนที่ช่วยง่ายเพื่อให้ผลโครงการดูดี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ข้อสอง มีหลักฐานอะไรบอกว่าต้องช่วย ใช้ข้อมูลการมาเรียน ผลประเมินการอ่าน และการพูดคุยที่เหมาะสมประกอบกัน ไม่สรุปเหตุจากข้อมูลชุดเดียว เด็กอ่านไม่คล่องกับเด็กขาดเรียนอาจเป็นคนละกลุ่ม หรืออาจมีเหตุร่วมกันบางส่วน ต้องตรวจสอบก่อน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ข้อสาม เหตุขัดข้องอยู่ตรงไหน หากเป็นเรื่องการเดินทาง ต้องประสานผู้ที่ช่วยเรื่องการเดินทาง หากเป็นการเรียนไม่ทัน ต้องออกแบบการสอนเพิ่มเติม หากมีปัญหาความปลอดภัย ต้องเริ่มจากการคุ้มครองและส่งต่อ ไม่ใช้มาตรการเดียวกับทุกคน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ข้อสี่ จะทำอะไรให้ตรงเหตุ เช่น ผู้รับผิดชอบติดต่อและยืนยันสถานะ วางแผนช่วยเหลือรายกรณี จัดเวลาเรียนเสริมตามทักษะที่ขาด และติดตามว่าผู้เรียนยังได้รับความช่วยเหลือต่อเนื่องหรือไม่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ข้อห้า ใครรับผิดชอบแต่ละช่วง สถานศึกษาดูแลการเรียนและกรณีในความรับผิดชอบ ต้นสังกัดสนับสนุนตามอำนาจ สำนักงานศึกษาธิการจังหวัดประสานภาพรวมและติดตามข้อตกลง ส่วนกรณีที่ต้องใช้บริการเฉพาะให้หน่วยงานเจ้าของภารกิจรับช่วง ต้องไม่เขียนให้สำนักงานศึกษาธิการจังหวัดสั่งการทุกหน่วยงานได้เหมือนอยู่ในสายบังคับบัญชาเดียวกั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ข้อหก ใช้คน เวลา และเงินอะไรบ้าง ต้องคิดทั้งเวลาครู ผู้ประสานงาน เครื่องมือ การเดินทาง สื่อที่เข้าถึงได้สำหรับผู้เรียนที่มีความต้องการจำเป็นพิเศษ และการติดตามผล หากใช้ทรัพยากรเดิมก็ระบุว่าเป็นการใช้ภาระงานและงบเดิม ไม่เรียกว่าไม่มีต้นทุน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ข้อเจ็ด จะรู้ได้อย่างไรว่าได้ผล ต้องมีข้อมูลก่อนเริ่ม วิธีติดตาม และวันประเมินที่เป็นไปได้ ไม่เขียนเพียงว่า “ผู้เข้าร่วมมีความพึงพอใจ” แล้วถือว่าแก้ปัญหาการอ่านหรือการขาดเรียนสำเร็จ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[เว้นจังหวะ ชวนผู้ฟังดูความเชื่อมโยง]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นี่คือเหตุผลที่โครงการหนึ่งเกี่ยวข้องกับหลายยุทธศาสตร์ได้ การช่วยให้กลับมาเรียนเชื่อมยุทธศาสตร์ที่ 1 การอ่านเชื่อมยุทธศาสตร์ที่ 2 ระบบประสานเชื่อมยุทธศาสตร์ที่ 3 และความปลอดภัยเชื่อมยุทธศาสตร์ที่ 5 แต่ควรกำหนดผลหลักและเจ้าภาพหลักให้ชัด ไม่แยกนับโครงการเดียวเป็นหลายโครงการ และไม่บวกผู้เรียนคนเดิมซ้ำจนยอดรวมสูงกว่าความจริง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 ส่วนที่ 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34–36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สำหรับตัวชี้วัด ผมขอให้แยกคำสามคำให้เด็ดขาด “ค่าฐาน” คือสถานะที่วัดได้ก่อนดำเนินการ “ค่าเป้าหมาย” คือผลที่ตกลงว่าจะพยายามทำให้ถึง และ “ผลจริง” คือสิ่งที่วัดได้ภายหลัง สามอย่างนี้ห้ามใช้แทนกัน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หากยังไม่รู้ค่าฐาน ให้เขียนว่าใครจะเก็บจากที่ไหน ใช้เครื่องมือใด และเสร็จเมื่อใด ไม่ใส่ศูนย์แทนคำว่าไม่มีข้อมูล เพราะศูนย์มีความหมายว่าไม่มีเหตุการณ์หรือไม่มีจำนวน ไม่ใช่เราไม่รู้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ยกตัวอย่างอัตราการมาเรียน เราต้องกำหนดก่อนว่าใช้จำนวนวันที่มาเรียนเทียบกับจำนวนวันที่ต้องมาเรียนของผู้เรียนกลุ่มเดียวกันในช่วงใด กรณีย้ายเข้าออกหรือการเรียนรูปแบบยืดหยุ่นนับอย่างไร ส่วนการอ่าน ต้องใช้แบบประเมินที่เทียบเคียงกันได้และเกณฑ์ที่กำหนดไว้ล่วงหน้า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ถ้ามีผู้เรียนไม่เข้าประเมินหลังจบโครงการ ต้องรายงานจำนวนและเหตุที่ขาดข้อมูล ไม่ตัดออกเงียบ ๆ เพราะเราอาจกำลังมองไม่เห็นคนที่ต้องการความช่วยเหลือที่สุด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 ส่วนที่ 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3–4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วันนี้เรามีภารกิจสองระดับที่เกี่ยวข้องกัน แต่ไม่ใช่เรื่องเดียวกัน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ระดับแรก คือการทบทวนแผนพัฒนาการศึกษา พ.ศ. 2566–2570 เราต้องตอบว่า ทิศทางที่วางไว้ยังเหมาะสมหรือไม่ ปัญหาใดเปลี่ยนไป เป้าหมายใดต้องอธิบายให้ชัด และในระยะที่เหลือควรให้ความสำคัญกับอะไร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ระดับที่สอง คือการจัดทำแผนปฏิบัติการด้านการศึกษาจังหวัดสำหรับปีงบประมาณ 2570 เราต้องตอบให้ได้ว่า ใครทำอะไร ใช้ทรัพยากรจากที่ใด ทำเมื่อใด และจะตรวจสอบความสำเร็จอย่างไร ปี 2570 ยังเป็นปีสุดท้ายของกรอบแผนพัฒนาการศึกษา 2566–2570 ด้วย จึงต้องเลือกงานที่ช่วยปิดช่องว่างสำคัญของแผน ไม่ใช่เพียงต่อรายชื่อโครงการจากปีเดิม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ความแตกต่างนี้สำคัญ เพราะแผนพัฒนาบอกทิศทางและผลที่ต้องการ ส่วนแผนปฏิบัติการต้องบอกงาน ผู้รับผิดชอบ เวลา และทรัพยากรที่ตรวจสอบได้ หากมีทิศทางแต่ไม่มีคนรับผิดชอบ ทิศทางนั้นก็ยังไม่กลายเป็นการปฏิบัติ หากมีโครงการจำนวนมากแต่ไม่รู้ว่าช่วยเป้าหมายใด เราก็อาจทำงานหนักโดยไม่เข้าใกล้ผลที่ต้องการ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36–37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เป้าหมายที่ดีต้องท้าทายพอให้เกิดความเปลี่ยนแปลง แต่ต้องมีเหตุผลรองรับ เช่น แนวโน้มเดิม ผลทดลอง จำนวนครู และเวลาช่วยเหลือที่มี ไม่ใช่เพิ่มร้อยละทุกปีเพื่อให้ตารางดูสวย และไม่ลดเป้าหมายย้อนหลังเพียงเพื่อทำให้ผลปีนี้ผ่าน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เมื่อผลต่ำกว่าเป้า คำถามแรกควรเป็น “อะไรทำให้ยังไม่ถึง และควรแก้ส่วนใด” ไม่ใช่ “จะเขียนรายงานอย่างไรให้ผ่าน” หากเครื่องมือคลาดเคลื่อนก็แก้ข้อมูล หากมาตรการไม่ตรงเหตุให้ปรับวิธี หากทรัพยากรไม่พอต้องเสนอทางเลือกพร้อมผลกระทบ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 ส่วนที่ 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37–38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เรื่องงบประมาณก็ใช้หลักเดียวกัน คำนวณจากงานจริง ปริมาณจริง และอัตราค่าใช้จ่ายที่เกี่ยวข้อง แยกส่วนที่มีงบแล้ว ส่วนที่ใช้ทรัพยากรร่วม และส่วนที่ยังต้องขอ อย่านับเงินก้อนเดียวจากหลายหน่วยงานซ้ำ และอย่านำวงเงินปี 2569 หรือเพดานงบของแผนระยะอื่นมาใส่ในแผนปี 2570 โดยไม่มีฐานรองรับ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ท้ายที่สุด โครงการที่ดีไม่ใช่โครงการที่เขียนได้ยาวที่สุด แต่เป็นโครงการที่คนรับผิดชอบอ่านแล้วรู้ว่าจะเริ่มตรงไหน ผู้มีอำนาจอ่านแล้วเห็นเหตุผล และผู้เรียนมีโอกาสได้รับผลตามที่เราตั้งใจไว้จริง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 ส่วนที่ 5</a:t>
            </a:r>
          </a:p>
          <a:p xmlns:a="http://schemas.openxmlformats.org/drawingml/2006/main">
            <a:r>
              <a:t>- แผนปฏิบัติราชการประจำปีงบประมาณ พ.ศ. 2569 ของสำนักงานศึกษาธิการจังหวัดพระนครศรีอยุธยา ฉบับปรับปรุงตามงบประมาณที่ได้รับจัดสรร, แผนปฏิบัติราชการฯ 2569.pdf หน้า 120 เป็นงบสำนักงานปี 2569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38–40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เมื่อกลับมาดูปฏิทินปี 2570 ตัวอย่างนี้ควรแบ่งเป็นช่วงเตรียมการ ทดลอง ติดตาม และตัดสินใจขยายผล โดยยึดทั้งปีงบประมาณและภาคเรียน ไม่ใช่แบ่งกิจกรรมให้เท่ากันทุกไตรมาสโดยไม่ดูชีวิตจริงของโรงเรียน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ก่อนเริ่มปีงบประมาณ ให้ตรวจบทเรียนและข้อมูลที่มี ยืนยันเจ้าภาพและเงื่อนไขทรัพยากร ในไตรมาสแรกของปี 2570 ให้ยืนยันกลุ่มเป้าหมายและค่าฐาน ทดลองช่วยเหลือในขนาดที่ทำได้จริงเมื่อพร้อมและได้รับอนุมัติ ไตรมาสที่สองติดตามผลและปรับวิธี ไตรมาสที่สามจึงพิจารณาขยายเฉพาะส่วนที่มีหลักฐานสนับสนุน และไตรมาสที่สี่ประเมินผล สรุปบทเรียน และส่งต่อข้อค้นพบสำหรับแผนระยะถัดไป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เช่น การทดลองสอนเสริมต่อเนื่องแปดสัปดาห์ ควรกำหนดช่วงให้สอดคล้องกับวันเรียนจริงและความพร้อมของครู ไม่ถือว่าเริ่มได้วันที่ 1 ตุลาคมทันทีเพียงเพราะขึ้นปีงบประมาณใหม่ ส่วนกรณีเด็กต้องได้รับการคุ้มครองเร่งด่วน ต้องใช้ระบบและผู้รับผิดชอบที่มีอยู่ช่วยตามหน้าที่ ไม่รอให้โครงการปีใหม่เริ่มก่อน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 ส่วนที่ 5</a:t>
            </a:r>
          </a:p>
          <a:p xmlns:a="http://schemas.openxmlformats.org/drawingml/2006/main">
            <a:r>
              <a:t>- https://plan.onab.go.th/th/content/category/detail/id/7/iid/8055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40–47 นาที</a:t>
            </a:r>
          </a:p>
          <a:p xmlns:a="http://schemas.openxmlformats.org/drawingml/2006/main">
            <a:r>
              <a:t>ทำกิจกรรม 4½ นาที รวมคำชี้แจงและสรุปไม่เกิน 7 นาที ควบคุมเวลาอาสาสมัคร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ส่วนที่ 6 แบบฝึกคิดเจ็ดนาที: เขียนให้คนอื่นรับงานต่อได้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[เวลา 40–47 นาที — ควบคุมเวลา ไม่เปิดอภิปรายทั้งห้องอย่างไม่จำกัด]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ก่อนแยกกลุ่มทำงานจริง ผมขอชวนฝึกสั้น ๆ ให้แต่ละท่านเลือกปัญหาหนึ่งเรื่องจากห้ายุทธศาสตร์ อาจเป็นเรื่องที่ท่านพบในการทำงานอยู่แล้ว ไม่ต้องคิดโครงการใหม่ที่ซับซ้อน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[แจกหรือให้ดูแบบหนึ่งหน้าในภาคผนวก ข.]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นาทีแรก ขอให้เขียนว่า “ผู้เรียนหรือประชาชนกลุ่มใด ในพื้นที่ใด กำลังเผชิญปัญหาอะไร และหลักฐานที่มีคืออะไร” ถ้ายังไม่มีหลักฐาน ให้เขียนตรง ๆ ว่าต้องขอข้อมูลอะไรจากใคร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[ให้เวลา 1 นาที]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หนึ่งนาทีครึ่งต่อมา เขียนว่า “เราคิดว่าเหตุสำคัญคืออะไร จะทำอะไร ใครรับผิดชอบหลัก และจะตรวจอะไรเพื่อรู้ว่าได้ผล” แยกสิ่งที่รู้จริงออกจากสิ่งที่ยังเป็นข้อสันนิษฐาน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[ให้เวลา 1 นาทีครึ่ง]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จากนั้น ขอให้แลกกับคนข้าง ๆ ใช้เวลาหนึ่งนาทีครึ่งช่วยกันถามสามข้อ หนึ่ง งานนี้แก้เหตุที่ระบุจริงหรือไม่ สอง ผู้รับผิดชอบมีอำนาจและทรัพยากรหรือไม่ สาม ในปี 2570 จะเริ่มเมื่อใด ติดตามช่วงใด และวัดผลเมื่อใด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[ให้เวลา 1 นาทีครึ่ง ไม่ให้อ่านข้อมูลส่วนบุคคลของผู้เรียนต่อกัน]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ขออาสาสมัครหนึ่งท่านเล่าไม่เกินครึ่งนาทีว่า หลังจากถูกถามแล้ว ท่านปรับข้อเสนอส่วนใดให้ชัดขึ้น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[รับหนึ่งคนไม่เกินครึ่งนาที หากไม่มีอาสาสมัคร ให้ใช้ตัวอย่าง “จากจัดอบรมการอ่าน เป็นช่วยผู้เรียนที่พบจุดอ่อนเฉพาะและติดตามด้วยเครื่องมือที่เทียบเคียงกัน”]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ขอบคุณครับ สิ่งสำคัญของแบบฝึกนี้ไม่ใช่การได้คำตอบที่สมบูรณ์ในเจ็ดนาที แต่คือการเห็นว่า ข้อเสนอจะดีขึ้นเมื่อคนอื่นช่วยตรวจเหตุผล และเมื่อเราเขียนให้ผู้รับงานต่อเข้าใจตรงกับเรา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[ทั้งช่วงใช้เวลาทำกิจกรรม 4 นาทีครึ่ง และคำชี้แจง/สรุปรวมไม่เกิน 2 นาทีครึ่ง]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ในเวทีทำงานกลุ่ม ขอให้เราใช้วิธีนี้อย่างจริงจัง รับฟังทั้งผู้ที่เห็นด้วยและผู้ที่เห็นต่าง บันทึกว่าเรื่องใดเป็นข้อเท็จจริง เรื่องใดเป็นความเห็น เรื่องใดมีข้อยุติ และเรื่องใดยังต้องหาข้อมูลหรือส่งให้ผู้มีอำนาจตัดสินใจ ไม่ถือว่าความเห็นของผู้เข้าประชุมครั้งเดียวเป็นตัวแทนความต้องการของประชาชนทุกกลุ่มโดยอัตโนมัติ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 ส่วนที่ 6 และภาคผนวก 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47–49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ผมอยากเสนอว่า ผลงานสำคัญของการประชุมครั้งนี้ควรมีห้าชิ้น ไม่จำเป็นต้องยาว แต่ต้องใช้ทำงานต่อได้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ชิ้นที่หนึ่ง ตารางทบทวนแผนเดิม ระบุข้อความเดิม หลักฐานที่ใช้พิจารณา ข้อเสนอว่าจะคงหรือปรับ และเหตุผลของการเปลี่ยนแปลง อย่าให้ผู้ตรวจแผนต้องเดาว่าแก้ตรงไหนและแก้เพราะอะไร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ชิ้นที่สอง รายการตัวชี้วัดที่อ่านตรงกัน ระบุชื่อ นิยาม สูตร หน่วย ปีฐาน แหล่งข้อมูล เป้าหมาย ผู้รับผิดชอบ และวิธีตรวจสอบ รายการใดยังไม่พร้อม ให้มีผู้รับผิดชอบแก้ช่องว่าง ไม่ปล่อยช่องว่างโดยไม่มีทางเดินต่อ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ชิ้นที่สาม บัญชีบทเรียนจากงานเดิม ใช้แผนสำนักงานปี 2569 และแผนของหน่วยงานร่วมเป็นฐาน ตรวจผลปี 2568 ที่มีรายงาน และรวบรวมผลปี 2569 ตามวันตัดข้อมูล แยกว่าเรื่องใดได้ผล เรื่องใดยังขาดหลักฐาน และเรื่องใดควรปรับ ไม่ถือว่ารายการจัดสรรเงินเป็นผลสำเร็จของโครงการ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ชิ้นที่สี่ ร่างแผนปฏิบัติการด้านการศึกษาจังหวัดปี 2570 ซึ่งเป็นผลผลิตหลักของงานวันนี้ ให้มีโครงการที่จัดลำดับแล้ว ผู้รับผิดชอบ กลุ่มเป้าหมาย ผลที่ต้องการ ช่วงดำเนินงาน และแหล่งทรัพยากร แยกส่วนได้รับจัดสรรแล้วกับส่วนที่ยังเป็นข้อเสนอ พร้อมตารางเชื่อมงานของแต่ละหน่วยงานเข้ากับห้ายุทธศาสตร์จังหวัด โดยไม่บวกงบหรือผู้เรียนซ้ำ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ชิ้นที่ห้า บันทึกข้อตกลงในการทำงานต่อ ว่าใครส่งอะไร วันไหน ใครตรวจ และต้องเสนอผ่านกระบวนการใด หากไม่มีชิ้นนี้ ความเห็นดี ๆ ในห้องประชุมอาจไม่ไปถึงผู้ปฏิบัติ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 ส่วนที่ 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49–50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ในเรื่องการจัดลำดับความสำคัญ ขอให้พิจารณาทั้งความรุนแรงต่อผู้เรียน ความเปราะบาง ความเร่งด่วน โอกาสแก้ได้จริง และทรัพยากรที่ต้องใช้ งานจำเป็นเพื่อคุ้มครองความปลอดภัยหรือปฏิบัติตามกฎหมายไม่ควรถูกตัดทิ้งเพียงเพราะได้คะแนนความคุ้มค่าต่ำกว่างานที่ช่วยคนจำนวนมา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ส่วนโครงการพัฒนาอื่น ๆ เราควรกล้าตัดสินใจเลือก หากมีทรัพยากรทำได้สามเรื่อง อย่าเขียนสิบเรื่องแล้วหวังว่าจะมีผู้มาช่วยภายหลัง ควรเสนอทั้งขอบเขตขั้นต่ำที่ทำได้และส่วนขยายหากมีทรัพยากรเพิ่ม พร้อมบอกว่าผู้เรียนกลุ่มใดจะได้รับผลต่างกันอย่างไร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 ส่วนที่ 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50–51 นาที</a:t>
            </a:r>
          </a:p>
          <a:p xmlns:a="http://schemas.openxmlformats.org/drawingml/2006/main">
            <a:r>
              <a:t>ตรวจคำสั่งและการมอบอำนาจจริง ไม่ระบุว่า ศธจ. สั่งการทุกสังกัดได้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สุดท้าย ขอให้แยกอำนาจสามเรื่องให้ชัด การเห็นชอบทิศทางของแผน การอนุมัติโครงการ และการอนุมัติใช้จ่ายเงิน อาจไม่ใช่อำนาจของบุคคลหรือคณะเดียวกัน เวทีนี้มีคุณค่าในการสร้างข้อเสนอและข้อตกลงร่วม แต่ต้องส่งต่อให้ผู้มีอำนาจตามกฎหมายและคำสั่งที่ใช้จริงพิจารณาในส่วนของตน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หากเราทำได้เช่นนี้ การมีส่วนร่วมจะไม่จบที่การเข้าประชุม แต่จะกลายเป็นการร่วมรับผิดชอบต่อผลที่ตกลงกันไว้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 ส่วนที่ 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51–52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สำหรับปฏิทินหลังประชุม ผมขอเสนอเป็นแนวทาง ไม่ใช่นัดหมายหรือมติที่กำหนดไว้แล้ว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ช่วงวันที่ 17–21 กันยายน ให้เจ้าของข้อมูลยืนยันรายการสำคัญและตรวจความต่างของนิยาม ช่วงวันที่ 22–24 กันยายน ให้เจ้าภาพปรับข้อเสนอปี 2570 ตรวจอำนาจ ทรัพยากร และช่วงเวลา จากนั้นให้ฝ่ายเลขานุการรวบรวมเข้าสู่กระบวนการพิจารณาตามอำนาจและนัดหมายจริง โดยมุ่งให้พร้อมก่อนเริ่มปีงบประมาณเท่าที่ทำได้ ไม่สมมติว่ามติหรือการจัดสรรเงินจะเสร็จทันทุกเรื่อง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 ส่วนที่ 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52–53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เมื่อเริ่มปี 2570 ให้เริ่มเฉพาะงานที่ได้รับอนุมัติและมีทรัพยากรรองรับ ส่วนที่ยังรอให้ระบุเงื่อนไขและวันติดตาม หากงบประมาณหรือสถานการณ์เปลี่ยน ให้ปรับขอบเขตตามกระบวนการโดยรักษาผลสำคัญต่อผู้เรียน การปิดงานและรายงานผลปี 2569 ให้ดำเนินตามหน้าที่เดิม แต่ไม่ใช่ภารกิจหลักที่มาแทนการวางแผนปี 2570 ในเวทีนี้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การติดตามไม่ควรมีเฉพาะวันสรุปปลายปี สำหรับปีถัดไปควรตกลงจังหวะติดตามให้เหมาะกับงาน เรื่องความปลอดภัยต้องตอบสนองตามความเร่งด่วน เรื่องช่วยเหลือผู้เรียนต้องติดตามตามช่วงเวลาที่กำหนด ส่วนภาพรวมแผนอาจทบทวนเป็นรายไตรมาส โดยใช้ข้อมูลเพื่อปรับการทำงาน ไม่เพิ่มรายงานที่ไม่มีใครใช้ตัดสินใจ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 ส่วนที่ 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53–55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ส่วนที่ 8 สรุป: ให้ผู้เรียนเห็นผลของการประชุมครั้งนี้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[เวลา 53–55 นาที — ช้าลงเล็กน้อย เน้นสารหลัก]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ท่านผู้มีเกียรติทุกท่านครับ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ตลอดการบรรยายวันนี้ ผมพยายามชวนให้เราเห็นว่า แผนที่มีคุณภาพไม่จำเป็นต้องเริ่มจากคำใหม่เสมอไป แต่ต้องเริ่มจากการมองความจริงให้ชัด และกล้าตัดสินใจบนความจริงนั้น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เรามีห้ายุทธศาสตร์เป็นฐานอยู่แล้ว งานของเราคือทำให้ฐานนี้มั่นคงขึ้นด้วยข้อมูลที่เชื่อถือได้ ทำให้วิธีทำงานตรงกับสาเหตุ ทำให้ความร่วมมือมีเจ้าภาพ และทำให้ผลลัพธ์มีความหมายต่อผู้เรียน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ผมขอฝากคำถามสามข้อไว้กับทุกกลุ่ม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หนึ่ง เมื่อข้อเสนอของเราดำเนินการแล้ว ผู้เรียนกลุ่มใดจะได้รับสิ่งที่ดีขึ้นอย่างชัดเจน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สอง หากผู้เรียนคนนั้นยังไม่ได้รับความช่วยเหลือ เรารู้หรือไม่ว่าใครต้องรับเรื่องและทำอะไรต่อ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สาม เมื่อถึงวันติดตามผล เราจะมีหลักฐานอะไรบอกว่า การตัดสินใจของเราในวันนี้ทำให้สถานการณ์ดีขึ้นจริง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[เว้นจังหวะ]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อยุธยามีมรดกที่ทำให้เราภาคภูมิใจ และเรามีหน้าที่ร่วมกันสร้างโอกาสให้คนรุ่นต่อไปได้เป็นผู้สืบทอด ผู้เรียนรู้ และผู้สร้างสิ่งใหม่ด้วย การดูแลเด็กที่กำลังจะหลุดจากระบบ การช่วยให้เด็กอ่านเข้าใจ การสร้างเส้นทางอาชีพที่มีคุณภาพ และการทำให้สถานศึกษาเป็นพื้นที่ปลอดภัย ล้วนเป็นการลงทุนในอนาคตของจังหวัด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ขอให้เราออกจากการประชุมครั้งนี้ ไม่ใช่เพียงพร้อมเอกสารที่แก้ไขแล้ว แต่พร้อมงานที่ตกลงกันชัด ผู้รับผิดชอบที่ติดต่อได้ และวันนัดหมายที่จะกลับมาดูผลร่วมกัน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แผนที่ดีควรมีที่อยู่ของปัญหา มีเจ้าของคำตอบ และมีหลักฐานว่าชีวิตผู้เรียนเปลี่ยนไปในทางที่ดีขึ้น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ขอขอบคุณทุกท่าน และขอเชิญร่วมกันใช้เวทีปฏิบัติการต่อจากนี้ เปลี่ยนความตั้งใจของเราให้เป็นแผนที่ทำได้ และเปลี่ยนแผนที่ทำได้ให้เป็นโอกาสจริงของผู้เรียนและประชาชนจังหวัดพระนครศรีอยุธยาครับ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ภาพพื้นหลัง: ภาพประกอบเชิงแนวคิดสร้างด้วยเครื่องมือสร้างภาพในตัว ไม่ใช่ภาพเหตุการณ์หรือการจำลองสถานที่จริง ใช้แรงบันดาลใจจากอยุธยา โทนกรมท่าและทอง ไม่มีข้อความในภาพ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4–6 นาที</a:t>
            </a:r>
          </a:p>
          <a:p xmlns:a="http://schemas.openxmlformats.org/drawingml/2006/main">
            <a:r>
              <a:t>ชี้แจงก่อนใช้ว่าปี 2570 เป็นกรอบตามข้อเสนอของผู้บรรยาย ผู้จัดต้องยืนยันชื่อแผนและปีในกำหนดการ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เอกสารที่ได้รับเพิ่มเติมยืนยันว่า สำนักงานศึกษาธิการจังหวัดมีแผนปฏิบัติราชการปี 2569 ฉบับปรับปรุงตามงบประมาณที่ได้รับจัดสรรอยู่แล้ว เราจึงมีฐานงานของสำนักงานให้ทบทวน ไม่ได้เริ่มจากกระดาษเปล่า แต่ต้องแยกให้ชัดว่าแผนของสำนักงานกับแผนปฏิบัติการด้านการศึกษาร่วมของจังหวัดมีขอบเขตไม่เหมือนกัน แผนจังหวัดต้องเชื่อมงานของหน่วยงานและสถานศึกษาต่างสังกัดด้วย ไม่ใช่นำเฉพาะโครงการของสำนักงานมาแทนงานทั้งจังหวัด.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แผนพัฒนาการศึกษาจังหวัดพระนครศรีอยุธยา พ.ศ. 2566–2570 ฉบับทบทวนปี 2568, ปชส.แผนพัฒนาการศึกษา ทบทวน68.pdf หน้า 45–49</a:t>
            </a:r>
          </a:p>
          <a:p xmlns:a="http://schemas.openxmlformats.org/drawingml/2006/main">
            <a:r>
              <a:t>- แผนปฏิบัติราชการประจำปีงบประมาณ พ.ศ. 2569 ของสำนักงานศึกษาธิการจังหวัดพระนครศรีอยุธยา ฉบับปรับปรุงตามงบประมาณที่ได้รับจัดสรร, แผนปฏิบัติราชการฯ 2569.pdf ปก หน้า ก และ ค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สไลด์สำรอง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ใช้ช่วงนี้เฉพาะเวลาที่เหลือภายในหนึ่งชั่วโมง ให้ตอบโดยแยกสิ่งที่ยืนยันได้ ข้อเสนอ และเรื่องที่ต้องตรวจสอบ หากคำถามต้องใช้มติหรือเจ้าของข้อมูล ให้บันทึกผู้รับผิดชอบและขั้นตอน ไม่ตัดสินแทนผู้มีอำนาจ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 ภาคผนวก ค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สไลด์สำรอง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แหล่งต้นฉบับและเลขหน้าอยู่ในบันทึกนี้ ใช้ปี 2570 ตามข้อเสนอของผู้บรรยาย ไฟล์แผนสำนักงานปี 2569 เพียงฉบับเดียวยังไม่พิสูจน์ว่ากำหนดการทางการระบุปีผิด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แผนพัฒนาการศึกษาจังหวัดพระนครศรีอยุธยา พ.ศ. 2566–2570 ฉบับทบทวนปี 2568, ปชส.แผนพัฒนาการศึกษา ทบทวน68.pdf</a:t>
            </a:r>
          </a:p>
          <a:p xmlns:a="http://schemas.openxmlformats.org/drawingml/2006/main">
            <a:r>
              <a:t>- แผนปฏิบัติราชการประจำปีงบประมาณ พ.ศ. 2569 ของสำนักงานศึกษาธิการจังหวัดพระนครศรีอยุธยา ฉบับปรับปรุงตามงบประมาณที่ได้รับจัดสรร, แผนปฏิบัติราชการฯ 2569.pdf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สไลด์สำรอง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เอกสารอ้างอิงตามบทบรรยายวันที่ 13 กันยายน 2569 เว็บไซต์ทางการบางแห่งเปิดได้เฉพาะข้อความดัชนีในรอบตรวจเดิม ไม่ถือว่าได้ตรวจทุกฉบับถึงวันประชุม ผู้จัดควรแนบนโยบายรัฐบาลและกระทรวงฉบับที่ใช้จริง รวมทั้งคำสั่งคณะกรรมการและการมอบอำนาจก่อนใช้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https://web.parliament.go.th/assets/portals/7/files/constitution2560.pdf</a:t>
            </a:r>
          </a:p>
          <a:p xmlns:a="http://schemas.openxmlformats.org/drawingml/2006/main">
            <a:r>
              <a:t>- https://www.nesdc.go.th/en/nscr/explanation-ns/</a:t>
            </a:r>
          </a:p>
          <a:p xmlns:a="http://schemas.openxmlformats.org/drawingml/2006/main">
            <a:r>
              <a:t>- https://www.nesdc.go.th/the-national-economic-and-social-development-plan/the-thirteenth-plan-2023-2027/</a:t>
            </a:r>
          </a:p>
          <a:p xmlns:a="http://schemas.openxmlformats.org/drawingml/2006/main">
            <a:r>
              <a:t>- https://plan.onab.go.th/th/content/category/detail/id/7/iid/8055</a:t>
            </a:r>
          </a:p>
          <a:p xmlns:a="http://schemas.openxmlformats.org/drawingml/2006/main">
            <a:r>
              <a:t>- https://www.dcy.go.th/public/subwebsite/division/youth/file_download/1641532079568-623853944.pdf</a:t>
            </a:r>
          </a:p>
          <a:p xmlns:a="http://schemas.openxmlformats.org/drawingml/2006/main">
            <a:r>
              <a:t>- https://www.nesdc.go.th/wordpress/wp-content/uploads/2025/09/03-CR65-introduction.pdf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6–8 นาที</a:t>
            </a:r>
          </a:p>
          <a:p xmlns:a="http://schemas.openxmlformats.org/drawingml/2006/main">
            <a:r>
              <a:t>แยกสถานะเงินที่ได้รับจัดสรรแล้ว อยู่ระหว่างพิจารณา และยังเป็นข้อเสนอ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วันนี้ วันที่ 16 กันยายน 2569 เรากำลังเตรียมปีงบประมาณใหม่ที่จะเริ่มวันที่ 1 ตุลาคม 2569 และสิ้นสุดวันที่ 30 กันยายน 2570 โจทย์หลักจึงไม่ใช่เร่งทำทุกโครงการให้เสร็จในเดือนนี้ แต่คือเตรียมให้ปีใหม่เริ่มต้นอย่างมีทิศทางและมีความพร้อม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ผมเสนอให้แยกงานเป็นสามกลุ่ม กลุ่มแรก “งานต่อเนื่องที่มีหลักฐานสนับสนุน” ตรวจว่าเคยช่วยใคร ได้ผลอย่างไร และยังมีความจำเป็นหรือไม่ ไฟล์ใหม่มีส่วนรายงานผลปี 2568 ซึ่งนำมาใช้ตั้งคำถามได้ ส่วนผลปี 2569 ให้รวบรวมเพิ่มจากเจ้าของงานและระบุวันตัดข้อมูล ไม่ถือว่ามีชื่อโครงการในแผนแล้วเท่ากับดำเนินงานสำเร็จ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กลุ่มที่สอง “งานที่ต้องปรับวิธีหรือทำร่วมกัน” เช่น งานที่จัดกิจกรรมครบแต่ยังไม่เห็นผลต่อผู้เรียน หรืองานหลายหน่วยงานที่ช่วยคนกลุ่มเดียวกันโดยยังไม่เชื่อมต่อ ให้ปรับวิธี กำหนดเจ้าภาพ และลดความซ้ำซ้อน โดยไม่ลดทอนภารกิจตามกฎหมาย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กลุ่มที่สาม “งานใหม่เพื่ออุดช่องว่าง” ต้องอธิบายว่าปัญหาใดยังไม่มีมาตรการรองรับ เหตุใดจึงควรเริ่มในปี 2570 และถ้าทรัพยากรจำกัดจะเริ่มขนาดใดก่อน งานที่ควรชะลอหรือยุติก็ให้บันทึกเหตุผลและเสนอผู้มีอำนาจพิจารณา ไม่ต่ออายุทุกโครงการโดยอัตโนมัติ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ทั้งสามกลุ่มต้องแยกสถานะงบประมาณให้ชัดว่า ได้รับจัดสรรแล้ว อยู่ระหว่างพิจารณา หรือยังเป็นข้อเสนอ การมีงบในแผนสำนักงานปี 2569 ไม่ยืนยันว่าจะมีงบเท่าเดิมในปี 2570 และการเห็นชอบแผนก็ไม่แทนการอนุมัติโครงการหรือการใช้จ่ายตามอำนาจ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[ถามผู้เข้าร่วม เว้นประมาณ 15 วินาที]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ถ้าปี 2570 เราทำให้ผู้เรียนดีขึ้นได้อย่างชัดเจนเพียงหนึ่งเรื่อง ท่านจะเลือกเรื่องใด และเราต้องเตรียมอะไรตั้งแต่วันนี้ครับ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การทบทวนแผนจึงไม่ใช่การเริ่มจากศูนย์ และไม่ใช่การล้มของเดิม แต่เป็นการนำสิ่งที่มีอยู่มาตรวจสอบด้วยคำถามสี่ข้อ: อะไรควรคงไว้ อะไรควรปรับ อะไรควรทำร่วมกัน และอะไรควรชะลอหรือยุติเมื่อมีเหตุผลและอำนาจรองรับ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หัวใจคือไม่ปกป้องโครงการเพียงเพราะเราคุ้นเคย และไม่เปลี่ยนโครงการเพียงเพราะอยากให้ดูใหม่ แต่เลือกตามหลักฐาน ความจำเป็น และผลที่จะเกิดกับผู้เรียน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https://plan.onab.go.th/th/content/category/detail/id/7/iid/8055</a:t>
            </a:r>
          </a:p>
          <a:p xmlns:a="http://schemas.openxmlformats.org/drawingml/2006/main">
            <a:r>
              <a:t>- แผนปฏิบัติราชการประจำปีงบประมาณ พ.ศ. 2569 ของสำนักงานศึกษาธิการจังหวัดพระนครศรีอยุธยา ฉบับปรับปรุงตามงบประมาณที่ได้รับจัดสรร, แผนปฏิบัติราชการฯ 2569.pdf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8–11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ทุกครั้งที่จัดทำแผน เรามักพบคำถามว่า แผนนี้สอดคล้องกับยุทธศาสตร์ชาติหรือไม่ สอดคล้องกับแผนแม่บทหรือไม่ และสอดคล้องกับนโยบายหรือไม่ คำถามเหล่านี้จำเป็น แต่คำตอบไม่ควรจบที่การคัดลอกข้อความจากแผนระดับบน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การเชื่อมโยงที่มีความหมาย ต้องอธิบายได้ว่า เป้าหมายของประเทศเกี่ยวข้องกับปัญหาของคนในอยุธยาอย่างไร และงานที่เราเลือกจะช่วยให้ปัญหานั้นดีขึ้นด้วยกลไกอะไร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รัฐธรรมนูญ มาตรา 54 วางหลักเรื่องหน้าที่ของรัฐด้านการศึกษา คุณภาพ และโอกาสในการเรียนรู้ เมื่อแปลงมาสู่พื้นที่ คำถามจึงไม่ใช่เพียงเรามีสถานศึกษาหรือไม่ แต่เด็กเข้าถึงได้จริงหรือไม่ ได้เรียนอย่างมีคุณภาพหรือไม่ และมีอุปสรรคใดที่ระบบต้องร่วมกันแก้.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ยุทธศาสตร์ชาติให้ความสำคัญทั้งการพัฒนาคน โอกาสและความเสมอภาค ความสามารถในการแข่งขัน และการบริหารภาครัฐ ส่วนแผนแม่บทประเด็นที่ 11 และ 12 ช่วยให้เราเห็นการพัฒนาคนตลอดช่วงชีวิตและการพัฒนาการเรียนรู้เป็นเรื่องต่อเนื่อง ไม่จำกัดอยู่เฉพาะในห้องเรียน.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แผนพัฒนาเศรษฐกิจและสังคมแห่งชาติ ฉบับที่ 13 ซึ่งครอบคลุม พ.ศ. 2566–2570 ก็ชี้ทิศทางเรื่องกำลังคนที่มีสมรรถนะและเรียนรู้ต่อเนื่องในหมุดหมายที่ 12 และภาครัฐที่ทันสมัย มีประสิทธิภาพ และตอบโจทย์ประชาชนในหมุดหมายที่ 13.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ลองเชื่อมให้เป็นเรื่องเดียวกันครับ หากผู้เรียนอ่านข้อมูลไม่เข้าใจ เขาจะเรียนต่อยอดทักษะอาชีพได้ยาก หากคนวัยทำงานไม่มีช่องทางกลับมาเรียนรู้ การปรับตัวต่อเทคโนโลยีก็จะยากขึ้น และหากหน่วยงานต่างคนต่างเก็บข้อมูล เด็กที่ต้องการความช่วยเหลือก็อาจอยู่ระหว่างรอยต่อของระบบ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ดังนั้น โครงการอ่านรู้เรื่อง โครงการแนะแนวอาชีพ และระบบส่งต่อผู้เรียน ไม่ใช่งานเล็กที่แยกขาดจากยุทธศาสตร์ชาติ แต่เป็นจุดที่ทิศทางประเทศต้องเกิดผลจริงในชีวิตของคน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https://web.parliament.go.th/assets/portals/7/files/constitution2560.pdf</a:t>
            </a:r>
          </a:p>
          <a:p xmlns:a="http://schemas.openxmlformats.org/drawingml/2006/main">
            <a:r>
              <a:t>- https://www.nesdc.go.th/en/nscr/explanation-ns/</a:t>
            </a:r>
          </a:p>
          <a:p xmlns:a="http://schemas.openxmlformats.org/drawingml/2006/main">
            <a:r>
              <a:t>- https://www.nesdc.go.th/the-national-economic-and-social-development-plan/the-thirteenth-plan-2023-2027/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11–13 นาที</a:t>
            </a:r>
          </a:p>
          <a:p xmlns:a="http://schemas.openxmlformats.org/drawingml/2006/main">
            <a:r>
              <a:t>ไม่ระบุชื่อผู้ดำรงตำแหน่งหรือยืนยันนโยบายใหม่ที่ยังไม่ได้ตรวจต้นฉบับ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ส่วนแผนการปฏิรูปประเทศ มีข้อควรระวังในการเขียนเอกสารครั้งนี้ คือแผนดังกล่าวสิ้นสุดระยะเวลาดำเนินการแล้วเมื่อวันที่ 31 ธันวาคม 2565 เราจึงควรระบุสถานะให้ถูกต้อง ไม่เขียนว่าเป็นแผนที่ยังอยู่ในช่วงดำเนินการปี 2570 อย่างไรก็ตาม ประเด็นการปฏิรูปที่ยังจำเป็นสามารถสานต่อผ่านแผนระดับที่ 2 แผนระดับที่ 3 และการทำงานของหน่วยงานที่เกี่ยวข้องได้ การสิ้นสุดระยะเวลาของแผนไม่ได้หมายความว่าเราหยุดพัฒนาหรือหยุดปฏิรูปการศึกษา.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สำหรับนโยบายรัฐบาลและกระทรวง ให้ใช้เอกสารทางการฉบับที่เกี่ยวข้องกับวันประชุมจริง ตรวจวันประกาศและช่วงเวลาที่ใช้ แล้วเลือกสาระที่มีผลต่องานของเรา ไม่ยึดเพียงข้อความนโยบายที่คัดต่อกันมาในเอกสารรุ่นก่อน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https://www.nesdc.go.th/wordpress/wp-content/uploads/2025/09/03-CR65-introduction.pdf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13–15 นาที</a:t>
            </a:r>
          </a:p>
          <a:p xmlns:a="http://schemas.openxmlformats.org/drawingml/2006/main">
            <a:r>
              <a:t>ตัวอย่างเป็นแนวทางออกแบบ ไม่ใช่ข้อสรุปว่าเกิดผลแล้วทุกพื้นที่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ในส่วนของจังหวัด อยุธยาไม่ควรถูกมองผ่านมิติเดียว เรามีทุนประวัติศาสตร์และวัฒนธรรม มีแหล่งเรียนรู้ มีพื้นที่เกษตร มีภาคอุตสาหกรรมและบริการ และมีผู้เรียนที่มีเงื่อนไขชีวิตต่างกัน แผนเดิมเองก็สะท้อนบริบทเหล่านี้ไว้ในการวิเคราะห์พื้นที่.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เราจึงอาจใช้แหล่งประวัติศาสตร์ให้ผู้เรียนฝึกอ่านหลักฐาน ตั้งคำถาม แยกข้อเท็จจริงออกจากความเชื่อ และอธิบายเรื่องราวอย่างเคารพความหลากหลาย ไม่ใช่เพียงพาไปทัศนศึกษาแล้วนับจำนวนผู้เข้าร่วม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เราอาจใช้ความร่วมมือกับสถานประกอบการให้ผู้เรียนเข้าใจงานจริง ได้ฝึกแก้ปัญหา และรู้สิทธิและความปลอดภัยในการทำงาน ไม่ใช่เพียงพาไปดูโรงงานแล้วถือว่าได้เตรียมกำลังคนเรียบร้อยแล้ว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เราอาจใช้โจทย์น้ำ สิ่งแวดล้อม หรือความปลอดภัยในชุมชนที่ตรวจสอบแล้วว่าเกี่ยวข้องกับพื้นที่นั้น ให้เด็กเรียนวิทยาศาสตร์ คณิตศาสตร์ และความรับผิดชอบต่อส่วนรวมไปพร้อมกัน โดยไม่เหมารวมว่าทุกโรงเรียนเผชิญความเสี่ยงเท่ากัน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สิ่งเหล่านี้เป็นตัวอย่างการออกแบบ ไม่ใช่ข้อสรุปว่าเกิดผลแล้วในทุกพื้นที่ เราต้องเลือกให้เหมาะกับวัย ทรัพยากร ความปลอดภัย และเสียงของผู้เรียน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การคิดเชิงระบบ หมายถึงการมองความสัมพันธ์เหล่านี้ให้เห็น เด็กคนหนึ่งอาจไม่ได้มีเพียงปัญหาการเรียน แต่อาจมีปัญหาการเดินทาง ความกังวลเรื่องครอบครัว หรือการถูกกลั่นแกล้ง หากเราจัดติวเพิ่มอย่างเดียวโดยไม่เข้าใจเหตุที่เขามาเรียนไม่ได้ ก็อาจแก้ไม่ตรงจุด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แต่การคิดเชิงระบบไม่ได้แปลว่าศึกษาธิการจังหวัดต้องทำทุกอย่างเอง หน้าที่สำคัญของแผนร่วมคือระบุให้ชัดว่า เรื่องใดสำนักงานดำเนินการได้ เรื่องใดต้องประสานสถานศึกษาและต้นสังกัด เรื่องใดต้องอาศัยสาธารณสุขหรือหน่วยงานคุ้มครองเด็ก และเรื่องใดต้องเสนอผู้มีอำนาจตัดสินใจ แผนเดิมก็วางบทบาทการประสานและติดตามร่วมกับหน่วยงานในพื้นที่ไว้แล้ว.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ผมจึงอยากเสนอหลักง่าย ๆ ว่า เชื่อมแผนระดับบนด้วยเหตุผล เชื่อมหน่วยงานด้วยหน้าที่ และเชื่อมทุกเรื่องกลับไปที่ผลซึ่งผู้เรียนควรได้รับ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แผนพัฒนาการศึกษาจังหวัดพระนครศรีอยุธยา พ.ศ. 2566–2570 ฉบับทบทวนปี 2568, ปชส.แผนพัฒนาการศึกษา ทบทวน68.pdf หน้า 41–43</a:t>
            </a:r>
          </a:p>
          <a:p xmlns:a="http://schemas.openxmlformats.org/drawingml/2006/main">
            <a:r>
              <a:t>- 18_บทกล่าวเปิดและบรรยายพิเศษ_ทบทวนแผนการศึกษา_16กันยายน2569.md, ฉบับปรับปรุง 1.1, วันที่ 13 กันยายน 2569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15–16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แผนพัฒนาการศึกษาจังหวัดมี 5 ประเด็นยุทธศาสตร์ตามหน้า 45–49 ใช้เป็นฐานทบทวน โดยชื่อเต็มได้แก่ สร้างสังคมแห่งการเรียนรู้และส่งเสริมโอกาสการเข้าถึงการให้บริการทางการศึกษา; พัฒนาคุณภาพและกระบวนการเรียนรู้ทุกช่วงวัย; ยกระดับการบริหารจัดการแบบบูรณาการจากทุกภาคส่วน; พัฒนาทักษะอาชีพและเพิ่มขีดความสามารถในการแข่งขัน; ส่งเสริมการศึกษาเพื่อความปลอดภัย</a:t>
            </a:r>
          </a:p>
          <a:p xmlns:a="http://schemas.openxmlformats.org/drawingml/2006/main">
            <a:r>
              <a:t>กรอบ 6 ประเด็นในแผนสำนักงานปี 2569 เป็นอีกขอบเขตหนึ่ง และไม่ใช่กรอบร่าง 2571–2575 ที่เคยอภิปราย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แผนพัฒนาการศึกษาจังหวัดพระนครศรีอยุธยา พ.ศ. 2566–2570 ฉบับทบทวนปี 2568, ปชส.แผนพัฒนาการศึกษา ทบทวน68.pdf หน้า 45–49</a:t>
            </a:r>
          </a:p>
          <a:p xmlns:a="http://schemas.openxmlformats.org/drawingml/2006/main">
            <a:r>
              <a:t>- แผนปฏิบัติราชการประจำปีงบประมาณ พ.ศ. 2569 ของสำนักงานศึกษาธิการจังหวัดพระนครศรีอยุธยา ฉบับปรับปรุงตามงบประมาณที่ได้รับจัดสรร, แผนปฏิบัติราชการฯ 2569.pdf หน้า ค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เวลา 16–18 นาที</a:t>
            </a:r>
          </a:p>
          <a:p xmlns:a="http://schemas.openxmlformats.org/drawingml/2006/main">
            <a:r>
              <a:t>ใช้บทพูดเป็นแนวทาง ปรับจังหวะตามผู้ฟังโดยรักษาความหมาย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คำบรรยาย</a:t>
            </a:r>
          </a:p>
          <a:p xmlns:a="http://schemas.openxmlformats.org/drawingml/2006/main">
            <a:r>
              <a:t>คำถามสำคัญของยุทธศาสตร์นี้คือ “ใครยังเข้าไม่ถึง และเราจะช่วยให้เขาเข้าถึงอย่างต่อเนื่องได้อย่างไร” ไม่ใช่เพียงถามว่าเราเปิดรับผู้เรียนแล้วหรือยัง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แผนเดิมหน้า 45 ระบุทั้งการศึกษาปฐมวัย การศึกษาภาคบังคับ การเรียนต่อระดับมัธยมศึกษาตอนปลายหรือเทียบเท่า ผู้พิการ และการออกกลางคัน นี่เป็นฐานที่ทำให้เรามองโอกาสทางการศึกษาได้หลายช่วงวัยและหลายเงื่อนไขชีวิต.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ตัวอย่างเหล่านี้ไม่ได้มีไว้ตำหนิผู้จัดทำแผนเดิม แต่มีไว้แสดงว่าการทบทวนต้องลงไปถึงความหมายของข้อมูล การพบจุดที่ต้องตรวจสอบเป็นโอกาสทำให้แผนใช้ได้แม่นยำขึ้น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สำหรับการปฏิบัติ ผมเสนอให้เลือกกลุ่มที่มีหลักฐานว่าต้องการความช่วยเหลือ ตรวจสอบสถานะกับเจ้าของข้อมูล แล้วแยกเหตุขัดข้อง เช่น การเดินทาง ค่าใช้จ่าย ความพิการ การย้ายสถานศึกษา หรือความจำเป็นต้องเรียนด้วยรูปแบบที่ยืดหยุ่น ไม่ถือว่าทุกชื่อที่ยังเชื่อมข้อมูลไม่พบคือเด็กหลุดจากระบบทันที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ผลที่เราควรติดตาม ไม่ใช่เพียงจำนวนที่ติดต่อได้ แต่รวมถึงได้รับทางเลือกที่เหมาะสมหรือไม่ เริ่มเรียนหรือกลับมาเรียนแล้วหรือไม่ และยังเรียนต่อเนื่องหลังได้รับความช่วยเหลือหรือไม่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ขอให้ครอบคลุมสถานศึกษารัฐ เอกชน ท้องถิ่น อาชีวศึกษา การศึกษาสำหรับคนพิการ และหน่วยงานการเรียนรู้ที่เกี่ยวข้องตามกลุ่มเป้าหมาย ผู้เรียนไม่ควรเสียโอกาสเพียงเพราะเปลี่ยนสังกัดหรือไม่อยู่ในระบบที่หน่วยงานหนึ่งดูแล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แหล่งอ้างอิง</a:t>
            </a:r>
          </a:p>
          <a:p xmlns:a="http://schemas.openxmlformats.org/drawingml/2006/main">
            <a:r>
              <a:t>- แผนพัฒนาการศึกษาจังหวัดพระนครศรีอยุธยา พ.ศ. 2566–2570 ฉบับทบทวนปี 2568, ปชส.แผนพัฒนาการศึกษา ทบทวน68.pdf หน้า 45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78b4c3a564ec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45489283a8e4bec" /><Relationship Type="http://schemas.openxmlformats.org/officeDocument/2006/relationships/slideLayout" Target="/ppt/slideLayouts/slideLayout1.xml" Id="Rf37759ca91d342d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759ca91d342d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308aeda724d69" /><Relationship Type="http://schemas.openxmlformats.org/officeDocument/2006/relationships/image" Target="/ppt/media/image.jpeg" Id="R37427cfa686d4fd0" /><Relationship Type="http://schemas.openxmlformats.org/officeDocument/2006/relationships/notesSlide" Target="/ppt/notesSlides/notesSlide1.xml" Id="Ra9d68af6f6ef457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0bbe2865c4076" /><Relationship Type="http://schemas.openxmlformats.org/officeDocument/2006/relationships/notesSlide" Target="/ppt/notesSlides/notesSlide10.xml" Id="Rbd55b232ed62428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82f26479049ee" /><Relationship Type="http://schemas.openxmlformats.org/officeDocument/2006/relationships/notesSlide" Target="/ppt/notesSlides/notesSlide11.xml" Id="R3171e05e3c8f464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fb18710044884" /><Relationship Type="http://schemas.openxmlformats.org/officeDocument/2006/relationships/notesSlide" Target="/ppt/notesSlides/notesSlide12.xml" Id="R63779f4b6d424c5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5a52be1f240ed" /><Relationship Type="http://schemas.openxmlformats.org/officeDocument/2006/relationships/notesSlide" Target="/ppt/notesSlides/notesSlide13.xml" Id="R2be9830faffb4f6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2d206a4684175" /><Relationship Type="http://schemas.openxmlformats.org/officeDocument/2006/relationships/notesSlide" Target="/ppt/notesSlides/notesSlide14.xml" Id="Rdb7e99c0ed70415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1376bb7894a0b" /><Relationship Type="http://schemas.openxmlformats.org/officeDocument/2006/relationships/notesSlide" Target="/ppt/notesSlides/notesSlide15.xml" Id="R22b2fc92ef0c42f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e78ce289b40ba" /><Relationship Type="http://schemas.openxmlformats.org/officeDocument/2006/relationships/notesSlide" Target="/ppt/notesSlides/notesSlide16.xml" Id="Rfa7f64b5a0f742d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e22cb326f4cf9" /><Relationship Type="http://schemas.openxmlformats.org/officeDocument/2006/relationships/notesSlide" Target="/ppt/notesSlides/notesSlide17.xml" Id="R62388568e995484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cfd999e2c4fdc" /><Relationship Type="http://schemas.openxmlformats.org/officeDocument/2006/relationships/notesSlide" Target="/ppt/notesSlides/notesSlide18.xml" Id="Rab7696b83913455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c6eaef9434374" /><Relationship Type="http://schemas.openxmlformats.org/officeDocument/2006/relationships/notesSlide" Target="/ppt/notesSlides/notesSlide19.xml" Id="Rbd089ccadcc3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c774993f345e1" /><Relationship Type="http://schemas.openxmlformats.org/officeDocument/2006/relationships/notesSlide" Target="/ppt/notesSlides/notesSlide2.xml" Id="R26d389ab306142b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8af5ba97d438b" /><Relationship Type="http://schemas.openxmlformats.org/officeDocument/2006/relationships/notesSlide" Target="/ppt/notesSlides/notesSlide20.xml" Id="R13cb05b29a1849b3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3f22a6ce242ab" /><Relationship Type="http://schemas.openxmlformats.org/officeDocument/2006/relationships/notesSlide" Target="/ppt/notesSlides/notesSlide21.xml" Id="R5adb0616c56a4217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dfd9672284e9f" /><Relationship Type="http://schemas.openxmlformats.org/officeDocument/2006/relationships/notesSlide" Target="/ppt/notesSlides/notesSlide22.xml" Id="R3980b0ae641e485a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4a69d52854d10" /><Relationship Type="http://schemas.openxmlformats.org/officeDocument/2006/relationships/notesSlide" Target="/ppt/notesSlides/notesSlide23.xml" Id="Rf8649294d16f4c8d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cbeb1082d4256" /><Relationship Type="http://schemas.openxmlformats.org/officeDocument/2006/relationships/notesSlide" Target="/ppt/notesSlides/notesSlide24.xml" Id="Rcc572cc2ea5f40b4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496587fe14777" /><Relationship Type="http://schemas.openxmlformats.org/officeDocument/2006/relationships/notesSlide" Target="/ppt/notesSlides/notesSlide25.xml" Id="R4692023eeceb4713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3a32e0ab8427b" /><Relationship Type="http://schemas.openxmlformats.org/officeDocument/2006/relationships/notesSlide" Target="/ppt/notesSlides/notesSlide26.xml" Id="Rb13629dfe14b4594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8366667cc4b75" /><Relationship Type="http://schemas.openxmlformats.org/officeDocument/2006/relationships/notesSlide" Target="/ppt/notesSlides/notesSlide27.xml" Id="R929ca7ba3d434537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eb370f7db4e24" /><Relationship Type="http://schemas.openxmlformats.org/officeDocument/2006/relationships/notesSlide" Target="/ppt/notesSlides/notesSlide28.xml" Id="R2c6e934789f34264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aad4af7a546b3" /><Relationship Type="http://schemas.openxmlformats.org/officeDocument/2006/relationships/image" Target="/ppt/media/image2.jpeg" Id="R94e00cdc11a8438b" /><Relationship Type="http://schemas.openxmlformats.org/officeDocument/2006/relationships/notesSlide" Target="/ppt/notesSlides/notesSlide29.xml" Id="R153ca35cc9b948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fa082046f4c3b" /><Relationship Type="http://schemas.openxmlformats.org/officeDocument/2006/relationships/notesSlide" Target="/ppt/notesSlides/notesSlide3.xml" Id="R9cdc9282e6d44843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d98f470694bc6" /><Relationship Type="http://schemas.openxmlformats.org/officeDocument/2006/relationships/notesSlide" Target="/ppt/notesSlides/notesSlide30.xml" Id="R93eb1f4edb21480a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841da6267412d" /><Relationship Type="http://schemas.openxmlformats.org/officeDocument/2006/relationships/notesSlide" Target="/ppt/notesSlides/notesSlide31.xml" Id="R0a0b45f3d9c74d17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6323c38264e41" /><Relationship Type="http://schemas.openxmlformats.org/officeDocument/2006/relationships/notesSlide" Target="/ppt/notesSlides/notesSlide32.xml" Id="R031cf18cebee42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c44e9694a4254" /><Relationship Type="http://schemas.openxmlformats.org/officeDocument/2006/relationships/notesSlide" Target="/ppt/notesSlides/notesSlide4.xml" Id="Rb05de52df13e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7ee7152c9406a" /><Relationship Type="http://schemas.openxmlformats.org/officeDocument/2006/relationships/notesSlide" Target="/ppt/notesSlides/notesSlide5.xml" Id="R7a061b4d82b245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0ab08584047d1" /><Relationship Type="http://schemas.openxmlformats.org/officeDocument/2006/relationships/notesSlide" Target="/ppt/notesSlides/notesSlide6.xml" Id="R972c92d6c05a45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afae8de6d4ea7" /><Relationship Type="http://schemas.openxmlformats.org/officeDocument/2006/relationships/notesSlide" Target="/ppt/notesSlides/notesSlide7.xml" Id="Ra27855d7b7b2495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5e5bfb0244cdf" /><Relationship Type="http://schemas.openxmlformats.org/officeDocument/2006/relationships/notesSlide" Target="/ppt/notesSlides/notesSlide8.xml" Id="R1a271658f80843b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3b7ddc7244a24" /><Relationship Type="http://schemas.openxmlformats.org/officeDocument/2006/relationships/notesSlide" Target="/ppt/notesSlides/notesSlide9.xml" Id="Rf3107fd2dde44cd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427cfa686d4fd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การประชุมเชิงปฏิบัติการ">
            <a:extLst xmlns:a="http://schemas.openxmlformats.org/drawingml/2006/main">
              <a:ext uri="{FF2B5EF4-FFF2-40B4-BE49-F238E27FC236}">
                <a16:creationId xmlns:a16="http://schemas.microsoft.com/office/drawing/2014/main" id="{685D8227-80E4-49B9-9D6D-D7EFEC7CC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62000"/>
            <a:ext cx="6477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DABC7A"/>
                </a:solidFill>
                <a:latin typeface="Thonburi"/>
                <a:ea typeface="Thonburi"/>
                <a:cs typeface="Thonburi"/>
              </a:defRPr>
            </a:pPr>
            <a:r>
              <a:rPr sz="2100" b="0">
                <a:solidFill>
                  <a:srgbClr val="DABC7A"/>
                </a:solidFill>
                <a:latin typeface="Thonburi"/>
                <a:ea typeface="Thonburi"/>
                <a:cs typeface="Thonburi"/>
              </a:rPr>
              <a:t>การประชุมเชิงปฏิบัติการ</a:t>
            </a:r>
          </a:p>
        </p:txBody>
      </p:sp>
      <p:sp>
        <p:nvSpPr>
          <p:cNvPr id="3" name="แผนการศึกษาอยุธยา&#10;ปีงบประมาณ 2570">
            <a:extLst xmlns:a="http://schemas.openxmlformats.org/drawingml/2006/main">
              <a:ext uri="{FF2B5EF4-FFF2-40B4-BE49-F238E27FC236}">
                <a16:creationId xmlns:a16="http://schemas.microsoft.com/office/drawing/2014/main" id="{585FA8D7-B9A8-46FF-8C1C-A762EF6D2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7334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435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แผนการศึกษาอยุธยา</a:t>
            </a:r>
          </a:p>
          <a:p xmlns:a="http://schemas.openxmlformats.org/drawingml/2006/main">
            <a:pPr algn="l">
              <a:defRPr sz="435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435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ปีงบประมาณ 2570</a:t>
            </a:r>
          </a:p>
        </p:txBody>
      </p:sp>
      <p:sp>
        <p:nvSpPr>
          <p:cNvPr id="4" name="ทบทวนแผนพัฒนาการศึกษา 2566–2570">
            <a:extLst xmlns:a="http://schemas.openxmlformats.org/drawingml/2006/main">
              <a:ext uri="{FF2B5EF4-FFF2-40B4-BE49-F238E27FC236}">
                <a16:creationId xmlns:a16="http://schemas.microsoft.com/office/drawing/2014/main" id="{B9B99E22-58D0-452C-8F81-E6F5D1BFD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619500"/>
            <a:ext cx="7524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2250" b="0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ทบทวนแผนพัฒนาการศึกษา 2566–2570</a:t>
            </a:r>
          </a:p>
        </p:txBody>
      </p:sp>
      <p:sp>
        <p:nvSpPr>
          <p:cNvPr id="5" name="16 กันยายน 2569">
            <a:extLst xmlns:a="http://schemas.openxmlformats.org/drawingml/2006/main">
              <a:ext uri="{FF2B5EF4-FFF2-40B4-BE49-F238E27FC236}">
                <a16:creationId xmlns:a16="http://schemas.microsoft.com/office/drawing/2014/main" id="{B10AAA57-A220-4F13-AC8C-F6A034629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705350"/>
            <a:ext cx="6191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E6CC92"/>
                </a:solidFill>
                <a:latin typeface="Thonburi"/>
                <a:ea typeface="Thonburi"/>
                <a:cs typeface="Thonburi"/>
              </a:defRPr>
            </a:pPr>
            <a:r>
              <a:rPr sz="2100" b="0">
                <a:solidFill>
                  <a:srgbClr val="E6CC92"/>
                </a:solidFill>
                <a:latin typeface="Thonburi"/>
                <a:ea typeface="Thonburi"/>
                <a:cs typeface="Thonburi"/>
              </a:rPr>
              <a:t>16 กันยายน 2569</a:t>
            </a:r>
          </a:p>
        </p:txBody>
      </p:sp>
      <p:sp>
        <p:nvSpPr>
          <p:cNvPr id="6" name="บูรพาทิศ พลอยสุวรรณ์&#10;ผู้วิจัยอิสระ">
            <a:extLst xmlns:a="http://schemas.openxmlformats.org/drawingml/2006/main">
              <a:ext uri="{FF2B5EF4-FFF2-40B4-BE49-F238E27FC236}">
                <a16:creationId xmlns:a16="http://schemas.microsoft.com/office/drawing/2014/main" id="{A758561C-32A8-41BF-BA45-586725066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381625"/>
            <a:ext cx="6191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E1E7EC"/>
                </a:solidFill>
                <a:latin typeface="Thonburi"/>
                <a:ea typeface="Thonburi"/>
                <a:cs typeface="Thonburi"/>
              </a:defRPr>
            </a:pPr>
            <a:r>
              <a:rPr sz="1950" b="0">
                <a:solidFill>
                  <a:srgbClr val="E1E7EC"/>
                </a:solidFill>
                <a:latin typeface="Thonburi"/>
                <a:ea typeface="Thonburi"/>
                <a:cs typeface="Thonburi"/>
              </a:rPr>
              <a:t>บูรพาทิศ พลอยสุวรรณ์</a:t>
            </a:r>
          </a:p>
          <a:p xmlns:a="http://schemas.openxmlformats.org/drawingml/2006/main">
            <a:pPr algn="l">
              <a:defRPr sz="1950" b="0">
                <a:solidFill>
                  <a:srgbClr val="E1E7EC"/>
                </a:solidFill>
                <a:latin typeface="Thonburi"/>
                <a:ea typeface="Thonburi"/>
                <a:cs typeface="Thonburi"/>
              </a:defRPr>
            </a:pPr>
            <a:r>
              <a:rPr sz="1950" b="0">
                <a:solidFill>
                  <a:srgbClr val="E1E7EC"/>
                </a:solidFill>
                <a:latin typeface="Thonburi"/>
                <a:ea typeface="Thonburi"/>
                <a:cs typeface="Thonburi"/>
              </a:rPr>
              <a:t>ผู้วิจัยอิสระ</a:t>
            </a:r>
          </a:p>
        </p:txBody>
      </p:sp>
    </p:spTree>
    <p:extLst>
      <p:ext uri="{BB962C8B-B14F-4D97-AF65-F5344CB8AC3E}">
        <p14:creationId xmlns:p14="http://schemas.microsoft.com/office/powerpoint/2010/main" val="6512790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ตัวเลขในแผนเดิมที่ต้องตรวจความหมาย">
            <a:extLst xmlns:a="http://schemas.openxmlformats.org/drawingml/2006/main">
              <a:ext uri="{FF2B5EF4-FFF2-40B4-BE49-F238E27FC236}">
                <a16:creationId xmlns:a16="http://schemas.microsoft.com/office/drawing/2014/main" id="{0A426A3B-916B-4D9F-9B96-E2997EEF9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ตัวเลขในแผนเดิมที่ต้องตรวจความหมาย</a:t>
            </a:r>
          </a:p>
        </p:txBody>
      </p:sp>
      <p:graphicFrame>
        <p:nvGraphicFramePr>
          <p:cNvPr id="6" name=""/>
          <p:cNvGraphicFramePr/>
          <p:nvPr/>
        </p:nvGraphicFramePr>
        <p:xfrm>
          <a:off xmlns:a="http://schemas.openxmlformats.org/drawingml/2006/main" x="685800" y="1809750"/>
          <a:ext xmlns:a="http://schemas.openxmlformats.org/drawingml/2006/main" cx="10668000" cy="2571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667250"/>
                <a:gridCol w="2381250"/>
                <a:gridCol w="1809750"/>
                <a:gridCol w="1809750"/>
              </a:tblGrid>
              <a:tr h="609600">
                <a:tc>
                  <a:txBody>
                    <a:bodyPr>
                      <a:noAutofit/>
                    </a:bodyPr>
                    <a:lstStyle/>
                    <a:p>
                      <a:r>
                        <a:rPr sz="1875" b="1">
                          <a:solidFill>
                            <a:srgbClr val="FFFFFF"/>
                          </a:solidFill>
                          <a:latin typeface="Thonburi"/>
                          <a:ea typeface="Thonburi"/>
                          <a:cs typeface="Thonburi"/>
                        </a:rPr>
                        <a:t>ตัวชี้วัด</a:t>
                      </a:r>
                    </a:p>
                  </a:txBody>
                  <a:tcPr marL="91440" marR="91440" marT="45720" marB="45720">
                    <a:solidFill>
                      <a:srgbClr val="17213A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875" b="1">
                          <a:solidFill>
                            <a:srgbClr val="FFFFFF"/>
                          </a:solidFill>
                          <a:latin typeface="Thonburi"/>
                          <a:ea typeface="Thonburi"/>
                          <a:cs typeface="Thonburi"/>
                        </a:rPr>
                        <a:t>ค่าฐานในแผน</a:t>
                      </a:r>
                    </a:p>
                  </a:txBody>
                  <a:tcPr marL="91440" marR="91440" marT="45720" marB="45720">
                    <a:solidFill>
                      <a:srgbClr val="17213A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875" b="1">
                          <a:solidFill>
                            <a:srgbClr val="FFFFFF"/>
                          </a:solidFill>
                          <a:latin typeface="Thonburi"/>
                          <a:ea typeface="Thonburi"/>
                          <a:cs typeface="Thonburi"/>
                        </a:rPr>
                        <a:t>เป้า 2569</a:t>
                      </a:r>
                    </a:p>
                  </a:txBody>
                  <a:tcPr marL="91440" marR="91440" marT="45720" marB="45720">
                    <a:solidFill>
                      <a:srgbClr val="17213A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875" b="1">
                          <a:solidFill>
                            <a:srgbClr val="FFFFFF"/>
                          </a:solidFill>
                          <a:latin typeface="Thonburi"/>
                          <a:ea typeface="Thonburi"/>
                          <a:cs typeface="Thonburi"/>
                        </a:rPr>
                        <a:t>เป้า 2570</a:t>
                      </a:r>
                    </a:p>
                  </a:txBody>
                  <a:tcPr marL="91440" marR="91440" marT="45720" marB="45720">
                    <a:solidFill>
                      <a:srgbClr val="17213A"/>
                    </a:solidFill>
                  </a:tcPr>
                </a:tc>
              </a:tr>
              <a:tr h="1000125"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เด็กอายุ 3–5 ปี</a:t>
                      </a:r>
                    </a:p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เข้าถึงปฐมวัย (%)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88.02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82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84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1000125"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ออกกลางคัน</a:t>
                      </a:r>
                    </a:p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การศึกษาขั้นพื้นฐาน (คน)</a:t>
                      </a:r>
                    </a:p>
                  </a:txBody>
                  <a:tcPr marL="91440" marR="91440" marT="45720" marB="45720">
                    <a:solidFill>
                      <a:srgbClr val="EEF1F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1,181</a:t>
                      </a:r>
                    </a:p>
                  </a:txBody>
                  <a:tcPr marL="91440" marR="91440" marT="45720" marB="45720">
                    <a:solidFill>
                      <a:srgbClr val="EEF1F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900</a:t>
                      </a:r>
                    </a:p>
                  </a:txBody>
                  <a:tcPr marL="91440" marR="91440" marT="45720" marB="45720">
                    <a:solidFill>
                      <a:srgbClr val="EEF1F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800</a:t>
                      </a:r>
                    </a:p>
                  </a:txBody>
                  <a:tcPr marL="91440" marR="91440" marT="45720" marB="45720">
                    <a:solidFill>
                      <a:srgbClr val="EEF1F3"/>
                    </a:solidFill>
                  </a:tcPr>
                </a:tc>
              </a:tr>
            </a:tbl>
          </a:graphicData>
        </a:graphic>
      </p:graphicFrame>
      <p:sp>
        <p:nvSpPr>
          <p:cNvPr id="3" name="ตัวเลข 82, 84, 900 และ 800 เป็นเป้าหมายในแผน ">
            <a:extLst xmlns:a="http://schemas.openxmlformats.org/drawingml/2006/main">
              <a:ext uri="{FF2B5EF4-FFF2-40B4-BE49-F238E27FC236}">
                <a16:creationId xmlns:a16="http://schemas.microsoft.com/office/drawing/2014/main" id="{7BA67458-C039-4AD9-BF1A-436EA4AB9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ตัวเลข 82, 84, 900 และ 800 เป็นเป้าหมายในแผน ไม่ใช่ผลจริง</a:t>
            </a:r>
          </a:p>
        </p:txBody>
      </p:sp>
      <p:sp>
        <p:nvSpPr>
          <p:cNvPr id="4" name="10">
            <a:extLst xmlns:a="http://schemas.openxmlformats.org/drawingml/2006/main">
              <a:ext uri="{FF2B5EF4-FFF2-40B4-BE49-F238E27FC236}">
                <a16:creationId xmlns:a16="http://schemas.microsoft.com/office/drawing/2014/main" id="{49FA1FD0-B5D7-4E25-B12A-123B6E947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8902118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2  คุณภาพการเรียนรู้ทุกช่วงวัย">
            <a:extLst xmlns:a="http://schemas.openxmlformats.org/drawingml/2006/main">
              <a:ext uri="{FF2B5EF4-FFF2-40B4-BE49-F238E27FC236}">
                <a16:creationId xmlns:a16="http://schemas.microsoft.com/office/drawing/2014/main" id="{88E1AB67-7368-43F1-A1A3-244B0C1E6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2  คุณภาพการเรียนรู้ทุกช่วงวัย</a:t>
            </a:r>
          </a:p>
        </p:txBody>
      </p:sp>
      <p:sp>
        <p:nvSpPr>
          <p:cNvPr id="2" name="ผลผลิต">
            <a:extLst xmlns:a="http://schemas.openxmlformats.org/drawingml/2006/main">
              <a:ext uri="{FF2B5EF4-FFF2-40B4-BE49-F238E27FC236}">
                <a16:creationId xmlns:a16="http://schemas.microsoft.com/office/drawing/2014/main" id="{B2C9D2DB-EB6A-412D-B621-285B8BB1B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ผลผลิต</a:t>
            </a:r>
          </a:p>
        </p:txBody>
      </p:sp>
      <p:sp>
        <p:nvSpPr>
          <p:cNvPr id="3" name="ครูได้รับการอบรมตามแผน">
            <a:extLst xmlns:a="http://schemas.openxmlformats.org/drawingml/2006/main">
              <a:ext uri="{FF2B5EF4-FFF2-40B4-BE49-F238E27FC236}">
                <a16:creationId xmlns:a16="http://schemas.microsoft.com/office/drawing/2014/main" id="{EBDE9378-7ED8-4B73-8371-2285747D2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ครูได้รับการอบรมตามแผน</a:t>
            </a:r>
          </a:p>
        </p:txBody>
      </p:sp>
      <p:sp>
        <p:nvSpPr>
          <p:cNvPr id="4" name="การนำไปใช้">
            <a:extLst xmlns:a="http://schemas.openxmlformats.org/drawingml/2006/main">
              <a:ext uri="{FF2B5EF4-FFF2-40B4-BE49-F238E27FC236}">
                <a16:creationId xmlns:a16="http://schemas.microsoft.com/office/drawing/2014/main" id="{B1E0B077-594F-4852-91C8-6368198C2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81325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การนำไปใช้</a:t>
            </a:r>
          </a:p>
        </p:txBody>
      </p:sp>
      <p:sp>
        <p:nvSpPr>
          <p:cNvPr id="5" name="ครูปรับวิธีสอนตามทักษะที่ผู้เรียนยังขาด">
            <a:extLst xmlns:a="http://schemas.openxmlformats.org/drawingml/2006/main">
              <a:ext uri="{FF2B5EF4-FFF2-40B4-BE49-F238E27FC236}">
                <a16:creationId xmlns:a16="http://schemas.microsoft.com/office/drawing/2014/main" id="{6AF66F6E-E1A6-4DF6-B753-52B2355F4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981325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ครูปรับวิธีสอนตามทักษะที่ผู้เรียนยังขาด</a:t>
            </a:r>
          </a:p>
        </p:txBody>
      </p:sp>
      <p:sp>
        <p:nvSpPr>
          <p:cNvPr id="6" name="ผลต่อผู้เรียน">
            <a:extLst xmlns:a="http://schemas.openxmlformats.org/drawingml/2006/main">
              <a:ext uri="{FF2B5EF4-FFF2-40B4-BE49-F238E27FC236}">
                <a16:creationId xmlns:a16="http://schemas.microsoft.com/office/drawing/2014/main" id="{FB5FBE73-E586-49AA-8962-CD1667305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52900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ผลต่อผู้เรียน</a:t>
            </a:r>
          </a:p>
        </p:txBody>
      </p:sp>
      <p:sp>
        <p:nvSpPr>
          <p:cNvPr id="7" name="อ่านเข้าใจ คิดเป็น และทำงานร่วมกับผู้อื่นได้ด">
            <a:extLst xmlns:a="http://schemas.openxmlformats.org/drawingml/2006/main">
              <a:ext uri="{FF2B5EF4-FFF2-40B4-BE49-F238E27FC236}">
                <a16:creationId xmlns:a16="http://schemas.microsoft.com/office/drawing/2014/main" id="{2E60950F-E016-43A8-BBEF-F913CE78C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152900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อ่านเข้าใจ คิดเป็น และทำงานร่วมกับผู้อื่นได้ดีขึ้น</a:t>
            </a:r>
          </a:p>
        </p:txBody>
      </p:sp>
      <p:sp>
        <p:nvSpPr>
          <p:cNvPr id="8" name="ผลสอบแต่ละเครื่องมือควรแยกตามระดับชั้นและกลุ่">
            <a:extLst xmlns:a="http://schemas.openxmlformats.org/drawingml/2006/main">
              <a:ext uri="{FF2B5EF4-FFF2-40B4-BE49-F238E27FC236}">
                <a16:creationId xmlns:a16="http://schemas.microsoft.com/office/drawing/2014/main" id="{3DC90F75-838F-4EEC-AD92-B69673F43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ผลสอบแต่ละเครื่องมือควรแยกตามระดับชั้นและกลุ่มผู้สอบ</a:t>
            </a:r>
          </a:p>
        </p:txBody>
      </p:sp>
      <p:sp>
        <p:nvSpPr>
          <p:cNvPr id="9" name="11">
            <a:extLst xmlns:a="http://schemas.openxmlformats.org/drawingml/2006/main">
              <a:ext uri="{FF2B5EF4-FFF2-40B4-BE49-F238E27FC236}">
                <a16:creationId xmlns:a16="http://schemas.microsoft.com/office/drawing/2014/main" id="{F850DD15-8F3B-4C5B-AC5D-56417C988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4457665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3  การทำงานร่วมข้ามสังกัด">
            <a:extLst xmlns:a="http://schemas.openxmlformats.org/drawingml/2006/main">
              <a:ext uri="{FF2B5EF4-FFF2-40B4-BE49-F238E27FC236}">
                <a16:creationId xmlns:a16="http://schemas.microsoft.com/office/drawing/2014/main" id="{65E09BBE-4170-4510-B9B6-84BA502F1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3  การทำงานร่วมข้ามสังกัด</a:t>
            </a:r>
          </a:p>
        </p:txBody>
      </p:sp>
      <p:sp>
        <p:nvSpPr>
          <p:cNvPr id="2" name="เจ้าภาพรับเรื่องที่ติดต่อได้">
            <a:extLst xmlns:a="http://schemas.openxmlformats.org/drawingml/2006/main">
              <a:ext uri="{FF2B5EF4-FFF2-40B4-BE49-F238E27FC236}">
                <a16:creationId xmlns:a16="http://schemas.microsoft.com/office/drawing/2014/main" id="{D96F4C7D-46C3-4FFD-83E0-0439F3325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526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เจ้าภาพรับเรื่องที่ติดต่อได้</a:t>
            </a:r>
          </a:p>
        </p:txBody>
      </p:sp>
      <p:sp>
        <p:nvSpPr>
          <p:cNvPr id="3" name="ผู้ปฏิบัติแต่ละช่วงและระยะเวลาตอบกลับ">
            <a:extLst xmlns:a="http://schemas.openxmlformats.org/drawingml/2006/main">
              <a:ext uri="{FF2B5EF4-FFF2-40B4-BE49-F238E27FC236}">
                <a16:creationId xmlns:a16="http://schemas.microsoft.com/office/drawing/2014/main" id="{EC9BBE0D-C941-4D79-8D07-392B88A89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765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ผู้ปฏิบัติแต่ละช่วงและระยะเวลาตอบกลับ</a:t>
            </a:r>
          </a:p>
        </p:txBody>
      </p:sp>
      <p:sp>
        <p:nvSpPr>
          <p:cNvPr id="4" name="ข้อมูลจำเป็นพร้อมสิทธิการเข้าถึง">
            <a:extLst xmlns:a="http://schemas.openxmlformats.org/drawingml/2006/main">
              <a:ext uri="{FF2B5EF4-FFF2-40B4-BE49-F238E27FC236}">
                <a16:creationId xmlns:a16="http://schemas.microsoft.com/office/drawing/2014/main" id="{101D9B0B-52B3-4EA4-A63D-484210A81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004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ข้อมูลจำเป็นพร้อมสิทธิการเข้าถึง</a:t>
            </a:r>
          </a:p>
        </p:txBody>
      </p:sp>
      <p:sp>
        <p:nvSpPr>
          <p:cNvPr id="5" name="การติดตามกรณีค้างจนรู้ผล">
            <a:extLst xmlns:a="http://schemas.openxmlformats.org/drawingml/2006/main">
              <a:ext uri="{FF2B5EF4-FFF2-40B4-BE49-F238E27FC236}">
                <a16:creationId xmlns:a16="http://schemas.microsoft.com/office/drawing/2014/main" id="{C7DE86CC-3EF4-449A-9C9D-8E70FC5AD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9243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การติดตามกรณีค้างจนรู้ผล</a:t>
            </a:r>
          </a:p>
        </p:txBody>
      </p:sp>
      <p:sp>
        <p:nvSpPr>
          <p:cNvPr id="6" name="ผลงานของกลไกสำคัญควบคู่กับจำนวนคณะกรรมการ">
            <a:extLst xmlns:a="http://schemas.openxmlformats.org/drawingml/2006/main">
              <a:ext uri="{FF2B5EF4-FFF2-40B4-BE49-F238E27FC236}">
                <a16:creationId xmlns:a16="http://schemas.microsoft.com/office/drawing/2014/main" id="{75CCD965-6076-4DEB-8A4E-F9C9A4527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ผลงานของกลไกสำคัญควบคู่กับจำนวนคณะกรรมการ</a:t>
            </a:r>
          </a:p>
        </p:txBody>
      </p:sp>
      <p:sp>
        <p:nvSpPr>
          <p:cNvPr id="7" name="12">
            <a:extLst xmlns:a="http://schemas.openxmlformats.org/drawingml/2006/main">
              <a:ext uri="{FF2B5EF4-FFF2-40B4-BE49-F238E27FC236}">
                <a16:creationId xmlns:a16="http://schemas.microsoft.com/office/drawing/2014/main" id="{D4450567-8A0D-44DB-ABA1-D93FC3375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42152864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การศึกษาเอกชนในแผนร่วม">
            <a:extLst xmlns:a="http://schemas.openxmlformats.org/drawingml/2006/main">
              <a:ext uri="{FF2B5EF4-FFF2-40B4-BE49-F238E27FC236}">
                <a16:creationId xmlns:a16="http://schemas.microsoft.com/office/drawing/2014/main" id="{318EA1AA-5531-443B-A86E-B2AAE7988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การศึกษาเอกชนในแผนร่วม</a:t>
            </a:r>
          </a:p>
        </p:txBody>
      </p:sp>
      <p:sp>
        <p:nvSpPr>
          <p:cNvPr id="2" name="ร่วมออกแบบ">
            <a:extLst xmlns:a="http://schemas.openxmlformats.org/drawingml/2006/main">
              <a:ext uri="{FF2B5EF4-FFF2-40B4-BE49-F238E27FC236}">
                <a16:creationId xmlns:a16="http://schemas.microsoft.com/office/drawing/2014/main" id="{ADB45C30-FB21-4344-97A5-988F7DCAB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51054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4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ร่วมออกแบบ</a:t>
            </a:r>
          </a:p>
        </p:txBody>
      </p:sp>
      <p:sp>
        <p:nvSpPr>
          <p:cNvPr id="3" name="สะท้อนความต้องการผู้เรียน&#10;ร่วมกำหนดมาตรการ&#10;แล">
            <a:extLst xmlns:a="http://schemas.openxmlformats.org/drawingml/2006/main">
              <a:ext uri="{FF2B5EF4-FFF2-40B4-BE49-F238E27FC236}">
                <a16:creationId xmlns:a16="http://schemas.microsoft.com/office/drawing/2014/main" id="{17154986-58DD-4A97-ABB9-320A7D92D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51054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สะท้อนความต้องการผู้เรียน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ร่วมกำหนดมาตรการ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แลกเปลี่ยนวิธีที่ใช้ได้ผล</a:t>
            </a:r>
          </a:p>
        </p:txBody>
      </p:sp>
      <p:sp>
        <p:nvSpPr>
          <p:cNvPr id="4" name="ร่วมดำเนินงาน">
            <a:extLst xmlns:a="http://schemas.openxmlformats.org/drawingml/2006/main">
              <a:ext uri="{FF2B5EF4-FFF2-40B4-BE49-F238E27FC236}">
                <a16:creationId xmlns:a16="http://schemas.microsoft.com/office/drawing/2014/main" id="{B0347796-9D38-4494-B071-EDC0B1247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952625"/>
            <a:ext cx="51054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4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ร่วมดำเนินงาน</a:t>
            </a:r>
          </a:p>
        </p:txBody>
      </p:sp>
      <p:sp>
        <p:nvSpPr>
          <p:cNvPr id="5" name="เชื่อมโอกาสและคุณภาพ&#10;ร่วมแนะแนวและดูแลความปลอ">
            <a:extLst xmlns:a="http://schemas.openxmlformats.org/drawingml/2006/main">
              <a:ext uri="{FF2B5EF4-FFF2-40B4-BE49-F238E27FC236}">
                <a16:creationId xmlns:a16="http://schemas.microsoft.com/office/drawing/2014/main" id="{369662DF-506F-4039-AD22-3A6424291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895600"/>
            <a:ext cx="51054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เชื่อมโอกาสและคุณภาพ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ร่วมแนะแนวและดูแลความปลอดภัย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รายงานตามนิยามที่ตกลงกัน</a:t>
            </a:r>
          </a:p>
        </p:txBody>
      </p:sp>
      <p:sp>
        <p:nvSpPr>
          <p:cNvPr id="6" name="เคารพอำนาจของแต่ละสังกัด และตรวจความพร้อมรายส">
            <a:extLst xmlns:a="http://schemas.openxmlformats.org/drawingml/2006/main">
              <a:ext uri="{FF2B5EF4-FFF2-40B4-BE49-F238E27FC236}">
                <a16:creationId xmlns:a16="http://schemas.microsoft.com/office/drawing/2014/main" id="{10920C7A-883E-4228-9141-D864AAC78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เคารพอำนาจของแต่ละสังกัด และตรวจความพร้อมรายสถานศึกษา</a:t>
            </a:r>
          </a:p>
        </p:txBody>
      </p:sp>
      <p:sp>
        <p:nvSpPr>
          <p:cNvPr id="7" name="13">
            <a:extLst xmlns:a="http://schemas.openxmlformats.org/drawingml/2006/main">
              <a:ext uri="{FF2B5EF4-FFF2-40B4-BE49-F238E27FC236}">
                <a16:creationId xmlns:a16="http://schemas.microsoft.com/office/drawing/2014/main" id="{08BBFFFD-304B-4AF8-9C73-EAB99BD8E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11174896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4  ทักษะอาชีพและโอกาสในชีวิต">
            <a:extLst xmlns:a="http://schemas.openxmlformats.org/drawingml/2006/main">
              <a:ext uri="{FF2B5EF4-FFF2-40B4-BE49-F238E27FC236}">
                <a16:creationId xmlns:a16="http://schemas.microsoft.com/office/drawing/2014/main" id="{89A0B25C-8DB0-46D6-B437-CD9451290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4  ทักษะอาชีพและโอกาสในชีวิต</a:t>
            </a:r>
          </a:p>
        </p:txBody>
      </p:sp>
      <p:sp>
        <p:nvSpPr>
          <p:cNvPr id="2" name="ความต้องการที่ตรวจสอบได้">
            <a:extLst xmlns:a="http://schemas.openxmlformats.org/drawingml/2006/main">
              <a:ext uri="{FF2B5EF4-FFF2-40B4-BE49-F238E27FC236}">
                <a16:creationId xmlns:a16="http://schemas.microsoft.com/office/drawing/2014/main" id="{C6F847FE-622A-4895-809E-BFD90E210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ความต้องการที่ตรวจสอบได้</a:t>
            </a:r>
          </a:p>
        </p:txBody>
      </p:sp>
      <p:sp>
        <p:nvSpPr>
          <p:cNvPr id="3" name="อาชีพใด ทักษะใด พื้นที่ใด และข้อมูลจากใคร">
            <a:extLst xmlns:a="http://schemas.openxmlformats.org/drawingml/2006/main">
              <a:ext uri="{FF2B5EF4-FFF2-40B4-BE49-F238E27FC236}">
                <a16:creationId xmlns:a16="http://schemas.microsoft.com/office/drawing/2014/main" id="{1B6F6F36-D42B-4563-AF54-8112014D8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อาชีพใด ทักษะใด พื้นที่ใด และข้อมูลจากใคร</a:t>
            </a:r>
          </a:p>
        </p:txBody>
      </p:sp>
      <p:sp>
        <p:nvSpPr>
          <p:cNvPr id="4" name="การเรียนรู้จากงานจริง">
            <a:extLst xmlns:a="http://schemas.openxmlformats.org/drawingml/2006/main">
              <a:ext uri="{FF2B5EF4-FFF2-40B4-BE49-F238E27FC236}">
                <a16:creationId xmlns:a16="http://schemas.microsoft.com/office/drawing/2014/main" id="{1472C174-4894-4825-A923-DE3328C82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81325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การเรียนรู้จากงานจริง</a:t>
            </a:r>
          </a:p>
        </p:txBody>
      </p:sp>
      <p:sp>
        <p:nvSpPr>
          <p:cNvPr id="5" name="สถานศึกษาและสถานประกอบการร่วมออกแบบ">
            <a:extLst xmlns:a="http://schemas.openxmlformats.org/drawingml/2006/main">
              <a:ext uri="{FF2B5EF4-FFF2-40B4-BE49-F238E27FC236}">
                <a16:creationId xmlns:a16="http://schemas.microsoft.com/office/drawing/2014/main" id="{41F86B2E-2E32-4440-872C-B459185F8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981325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สถานศึกษาและสถานประกอบการร่วมออกแบบ</a:t>
            </a:r>
          </a:p>
        </p:txBody>
      </p:sp>
      <p:sp>
        <p:nvSpPr>
          <p:cNvPr id="6" name="หลักฐานสมรรถนะ">
            <a:extLst xmlns:a="http://schemas.openxmlformats.org/drawingml/2006/main">
              <a:ext uri="{FF2B5EF4-FFF2-40B4-BE49-F238E27FC236}">
                <a16:creationId xmlns:a16="http://schemas.microsoft.com/office/drawing/2014/main" id="{8AA19997-BB77-416E-90D8-3770B9131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52900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หลักฐานสมรรถนะ</a:t>
            </a:r>
          </a:p>
        </p:txBody>
      </p:sp>
      <p:sp>
        <p:nvSpPr>
          <p:cNvPr id="7" name="ชิ้นงานหรือสถานการณ์จริง พร้อมเกณฑ์ประเมิน">
            <a:extLst xmlns:a="http://schemas.openxmlformats.org/drawingml/2006/main">
              <a:ext uri="{FF2B5EF4-FFF2-40B4-BE49-F238E27FC236}">
                <a16:creationId xmlns:a16="http://schemas.microsoft.com/office/drawing/2014/main" id="{CCDF296E-76DE-43E6-82CE-A9D0F764B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152900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ชิ้นงานหรือสถานการณ์จริง พร้อมเกณฑ์ประเมิน</a:t>
            </a:r>
          </a:p>
        </p:txBody>
      </p:sp>
      <p:sp>
        <p:nvSpPr>
          <p:cNvPr id="8" name="ผู้เรียนมีเสียงเลือกเส้นทาง และมีโอกาสเรียนรู">
            <a:extLst xmlns:a="http://schemas.openxmlformats.org/drawingml/2006/main">
              <a:ext uri="{FF2B5EF4-FFF2-40B4-BE49-F238E27FC236}">
                <a16:creationId xmlns:a16="http://schemas.microsoft.com/office/drawing/2014/main" id="{AFFA528D-FF9D-453F-84A4-0AD13C373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ผู้เรียนมีเสียงเลือกเส้นทาง และมีโอกาสเรียนรู้ใหม่ได้</a:t>
            </a:r>
          </a:p>
        </p:txBody>
      </p:sp>
      <p:sp>
        <p:nvSpPr>
          <p:cNvPr id="9" name="14">
            <a:extLst xmlns:a="http://schemas.openxmlformats.org/drawingml/2006/main">
              <a:ext uri="{FF2B5EF4-FFF2-40B4-BE49-F238E27FC236}">
                <a16:creationId xmlns:a16="http://schemas.microsoft.com/office/drawing/2014/main" id="{B6A8BC53-9175-401E-8A77-54E386300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4056562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5  การศึกษาเพื่อความปลอดภัย">
            <a:extLst xmlns:a="http://schemas.openxmlformats.org/drawingml/2006/main">
              <a:ext uri="{FF2B5EF4-FFF2-40B4-BE49-F238E27FC236}">
                <a16:creationId xmlns:a16="http://schemas.microsoft.com/office/drawing/2014/main" id="{5484B46F-216F-4DFA-83B4-05B470936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5  การศึกษาเพื่อความปลอดภัย</a:t>
            </a:r>
          </a:p>
        </p:txBody>
      </p:sp>
      <p:sp>
        <p:nvSpPr>
          <p:cNvPr id="2" name="ผู้เรียนขอความช่วยเหลือได้&#10;และมีคนรับผิดชอบต่">
            <a:extLst xmlns:a="http://schemas.openxmlformats.org/drawingml/2006/main">
              <a:ext uri="{FF2B5EF4-FFF2-40B4-BE49-F238E27FC236}">
                <a16:creationId xmlns:a16="http://schemas.microsoft.com/office/drawing/2014/main" id="{D063CCEE-02AB-4141-88B7-25614E39D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81175"/>
            <a:ext cx="108204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3300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ผู้เรียนขอความช่วยเหลือได้</a:t>
            </a:r>
          </a:p>
          <a:p xmlns:a="http://schemas.openxmlformats.org/drawingml/2006/main">
            <a:pPr algn="l">
              <a:defRPr sz="3300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3300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และมีคนรับผิดชอบต่อหรือไม่</a:t>
            </a:r>
          </a:p>
        </p:txBody>
      </p:sp>
      <p:sp>
        <p:nvSpPr>
          <p:cNvPr id="3" name="ช่องทางแจ้งเหตุที่เข้าถึงได้">
            <a:extLst xmlns:a="http://schemas.openxmlformats.org/drawingml/2006/main">
              <a:ext uri="{FF2B5EF4-FFF2-40B4-BE49-F238E27FC236}">
                <a16:creationId xmlns:a16="http://schemas.microsoft.com/office/drawing/2014/main" id="{14FD056E-A57D-455D-85B1-C96DB52E4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57600"/>
            <a:ext cx="106299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ช่องทางแจ้งเหตุที่เข้าถึงได้</a:t>
            </a:r>
          </a:p>
        </p:txBody>
      </p:sp>
      <p:sp>
        <p:nvSpPr>
          <p:cNvPr id="4" name="การคุ้มครองและส่งต่อตามความเร่งด่วน">
            <a:extLst xmlns:a="http://schemas.openxmlformats.org/drawingml/2006/main">
              <a:ext uri="{FF2B5EF4-FFF2-40B4-BE49-F238E27FC236}">
                <a16:creationId xmlns:a16="http://schemas.microsoft.com/office/drawing/2014/main" id="{DD39AAC8-5232-4F99-A7F6-C26EB3AB3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67200"/>
            <a:ext cx="106299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การคุ้มครองและส่งต่อตามความเร่งด่วน</a:t>
            </a:r>
          </a:p>
        </p:txBody>
      </p:sp>
      <p:sp>
        <p:nvSpPr>
          <p:cNvPr id="5" name="ติดตามความรุนแรงและการเกิดซ้ำ">
            <a:extLst xmlns:a="http://schemas.openxmlformats.org/drawingml/2006/main">
              <a:ext uri="{FF2B5EF4-FFF2-40B4-BE49-F238E27FC236}">
                <a16:creationId xmlns:a16="http://schemas.microsoft.com/office/drawing/2014/main" id="{DAB17997-D904-49D7-966B-5266573E4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76800"/>
            <a:ext cx="106299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ติดตามความรุนแรงและการเกิดซ้ำ</a:t>
            </a:r>
          </a:p>
        </p:txBody>
      </p:sp>
      <p:sp>
        <p:nvSpPr>
          <p:cNvPr id="6" name="พ.ร.บ.คุ้มครองเด็ก มาตรา 63 รองรับระบบแนะแนวแ">
            <a:extLst xmlns:a="http://schemas.openxmlformats.org/drawingml/2006/main">
              <a:ext uri="{FF2B5EF4-FFF2-40B4-BE49-F238E27FC236}">
                <a16:creationId xmlns:a16="http://schemas.microsoft.com/office/drawing/2014/main" id="{DED0BF80-7684-41BB-9E40-BA19BD81A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พ.ร.บ.คุ้มครองเด็ก มาตรา 63 รองรับระบบแนะแนวและให้คำปรึกษา</a:t>
            </a:r>
          </a:p>
        </p:txBody>
      </p:sp>
      <p:sp>
        <p:nvSpPr>
          <p:cNvPr id="7" name="15">
            <a:extLst xmlns:a="http://schemas.openxmlformats.org/drawingml/2006/main">
              <a:ext uri="{FF2B5EF4-FFF2-40B4-BE49-F238E27FC236}">
                <a16:creationId xmlns:a16="http://schemas.microsoft.com/office/drawing/2014/main" id="{3BFDD976-2C20-4B4A-967E-92AC0EE3E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91013892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พฤติกรรม การแนะแนว และการช่วยเหลือ">
            <a:extLst xmlns:a="http://schemas.openxmlformats.org/drawingml/2006/main">
              <a:ext uri="{FF2B5EF4-FFF2-40B4-BE49-F238E27FC236}">
                <a16:creationId xmlns:a16="http://schemas.microsoft.com/office/drawing/2014/main" id="{DA8232C3-4B72-423F-A350-7F47A7FFC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พฤติกรรม การแนะแนว และการช่วยเหลือ</a:t>
            </a:r>
          </a:p>
        </p:txBody>
      </p:sp>
      <p:sp>
        <p:nvSpPr>
          <p:cNvPr id="2" name="การดูแลรายกรณี">
            <a:extLst xmlns:a="http://schemas.openxmlformats.org/drawingml/2006/main">
              <a:ext uri="{FF2B5EF4-FFF2-40B4-BE49-F238E27FC236}">
                <a16:creationId xmlns:a16="http://schemas.microsoft.com/office/drawing/2014/main" id="{13E9EE69-7B2D-4979-BC3A-5239A0DA2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51054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4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การดูแลรายกรณี</a:t>
            </a:r>
          </a:p>
        </p:txBody>
      </p:sp>
      <p:sp>
        <p:nvSpPr>
          <p:cNvPr id="3" name="รับฟังเหตุการณ์และความต้องการ&#10;ใช้กติกาที่เป็น">
            <a:extLst xmlns:a="http://schemas.openxmlformats.org/drawingml/2006/main">
              <a:ext uri="{FF2B5EF4-FFF2-40B4-BE49-F238E27FC236}">
                <a16:creationId xmlns:a16="http://schemas.microsoft.com/office/drawing/2014/main" id="{1F3E9E77-DC5B-4BB6-A089-A39A6726D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51054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รับฟังเหตุการณ์และความต้องการ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ใช้กติกาที่เป็นธรรม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ส่งต่อเมื่อเกินความสามารถ</a:t>
            </a:r>
          </a:p>
        </p:txBody>
      </p:sp>
      <p:sp>
        <p:nvSpPr>
          <p:cNvPr id="4" name="การติดตามที่ไม่ปกปิดปัญหา">
            <a:extLst xmlns:a="http://schemas.openxmlformats.org/drawingml/2006/main">
              <a:ext uri="{FF2B5EF4-FFF2-40B4-BE49-F238E27FC236}">
                <a16:creationId xmlns:a16="http://schemas.microsoft.com/office/drawing/2014/main" id="{EF857340-47A2-4AA7-A7A0-199FA2A12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952625"/>
            <a:ext cx="51054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4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การติดตามที่ไม่ปกปิดปัญหา</a:t>
            </a:r>
          </a:p>
        </p:txBody>
      </p:sp>
      <p:sp>
        <p:nvSpPr>
          <p:cNvPr id="5" name="ผู้เรียนรู้ช่องทางช่วยเหลือ&#10;กรณีส่งต่อมีคนรับ">
            <a:extLst xmlns:a="http://schemas.openxmlformats.org/drawingml/2006/main">
              <a:ext uri="{FF2B5EF4-FFF2-40B4-BE49-F238E27FC236}">
                <a16:creationId xmlns:a16="http://schemas.microsoft.com/office/drawing/2014/main" id="{30F46967-BB2D-4046-A6CA-AA598E1AA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895600"/>
            <a:ext cx="51054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ผู้เรียนรู้ช่องทางช่วยเหลือ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กรณีส่งต่อมีคนรับช่วง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รายงานเหตุเพิ่มอาจสะท้อนการเข้าถึง</a:t>
            </a:r>
          </a:p>
        </p:txBody>
      </p:sp>
      <p:sp>
        <p:nvSpPr>
          <p:cNvPr id="6" name="การคุ้มครองผู้เรียนเร่งด่วนดำเนินตามหน้าที่ โ">
            <a:extLst xmlns:a="http://schemas.openxmlformats.org/drawingml/2006/main">
              <a:ext uri="{FF2B5EF4-FFF2-40B4-BE49-F238E27FC236}">
                <a16:creationId xmlns:a16="http://schemas.microsoft.com/office/drawing/2014/main" id="{2613FA14-BABF-439E-BC4D-1D4861283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การคุ้มครองผู้เรียนเร่งด่วนดำเนินตามหน้าที่ โดยไม่รอโครงการใหม่</a:t>
            </a:r>
          </a:p>
        </p:txBody>
      </p:sp>
      <p:sp>
        <p:nvSpPr>
          <p:cNvPr id="7" name="16">
            <a:extLst xmlns:a="http://schemas.openxmlformats.org/drawingml/2006/main">
              <a:ext uri="{FF2B5EF4-FFF2-40B4-BE49-F238E27FC236}">
                <a16:creationId xmlns:a16="http://schemas.microsoft.com/office/drawing/2014/main" id="{88E13422-472B-4B21-9D22-3FCDF8473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87828999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ตัวอย่างโครงการร่วม">
            <a:extLst xmlns:a="http://schemas.openxmlformats.org/drawingml/2006/main">
              <a:ext uri="{FF2B5EF4-FFF2-40B4-BE49-F238E27FC236}">
                <a16:creationId xmlns:a16="http://schemas.microsoft.com/office/drawing/2014/main" id="{6942C969-1EF7-430A-8326-1885E49E9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ตัวอย่างโครงการร่วม</a:t>
            </a:r>
          </a:p>
        </p:txBody>
      </p:sp>
      <p:sp>
        <p:nvSpPr>
          <p:cNvPr id="2" name="มาเรียนต่อเนื่อง&#10;อ่านรู้เรื่อง&#10;ขอความช่วยเหลื">
            <a:extLst xmlns:a="http://schemas.openxmlformats.org/drawingml/2006/main">
              <a:ext uri="{FF2B5EF4-FFF2-40B4-BE49-F238E27FC236}">
                <a16:creationId xmlns:a16="http://schemas.microsoft.com/office/drawing/2014/main" id="{A6972FDF-D950-444F-B025-A0573A966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08204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3600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มาเรียนต่อเนื่อง</a:t>
            </a:r>
          </a:p>
          <a:p xmlns:a="http://schemas.openxmlformats.org/drawingml/2006/main">
            <a:pPr algn="l">
              <a:defRPr sz="3600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3600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อ่านรู้เรื่อง</a:t>
            </a:r>
          </a:p>
          <a:p xmlns:a="http://schemas.openxmlformats.org/drawingml/2006/main">
            <a:pPr algn="l">
              <a:defRPr sz="3600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3600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ขอความช่วยเหลือได้</a:t>
            </a:r>
          </a:p>
        </p:txBody>
      </p:sp>
      <p:sp>
        <p:nvSpPr>
          <p:cNvPr id="3" name="ตรวจข้อมูลการมาเรียนและทักษะการอ่าน&#10;แยกเหตุขั">
            <a:extLst xmlns:a="http://schemas.openxmlformats.org/drawingml/2006/main">
              <a:ext uri="{FF2B5EF4-FFF2-40B4-BE49-F238E27FC236}">
                <a16:creationId xmlns:a16="http://schemas.microsoft.com/office/drawing/2014/main" id="{EAA71FA5-4EAB-4605-A615-6C522DBA9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95750"/>
            <a:ext cx="105727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32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ตรวจข้อมูลการมาเรียนและทักษะการอ่าน</a:t>
            </a:r>
          </a:p>
          <a:p xmlns:a="http://schemas.openxmlformats.org/drawingml/2006/main">
            <a:pPr algn="l">
              <a:defRPr sz="232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32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แยกเหตุขัดข้อง แล้วออกแบบความช่วยเหลือ</a:t>
            </a:r>
          </a:p>
        </p:txBody>
      </p:sp>
      <p:sp>
        <p:nvSpPr>
          <p:cNvPr id="4" name="กรณีสมมติเพื่อฝึกคิด ไม่ใช่ข้อมูลผลดำเนินงานจ">
            <a:extLst xmlns:a="http://schemas.openxmlformats.org/drawingml/2006/main">
              <a:ext uri="{FF2B5EF4-FFF2-40B4-BE49-F238E27FC236}">
                <a16:creationId xmlns:a16="http://schemas.microsoft.com/office/drawing/2014/main" id="{2BBCE88E-4FA0-41B9-8416-070E7B360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กรณีสมมติเพื่อฝึกคิด ไม่ใช่ข้อมูลผลดำเนินงานจริงของจังหวัด</a:t>
            </a:r>
          </a:p>
        </p:txBody>
      </p:sp>
      <p:sp>
        <p:nvSpPr>
          <p:cNvPr id="5" name="17">
            <a:extLst xmlns:a="http://schemas.openxmlformats.org/drawingml/2006/main">
              <a:ext uri="{FF2B5EF4-FFF2-40B4-BE49-F238E27FC236}">
                <a16:creationId xmlns:a16="http://schemas.microsoft.com/office/drawing/2014/main" id="{6D5E43C4-D5CA-48E8-85CB-3B083610D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00331776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คำถามเจ็ดข้อของโครงการ">
            <a:extLst xmlns:a="http://schemas.openxmlformats.org/drawingml/2006/main">
              <a:ext uri="{FF2B5EF4-FFF2-40B4-BE49-F238E27FC236}">
                <a16:creationId xmlns:a16="http://schemas.microsoft.com/office/drawing/2014/main" id="{FB9E6D25-96E3-4B80-9AFC-E32EF078A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คำถามเจ็ดข้อของโครงการ</a:t>
            </a:r>
          </a:p>
        </p:txBody>
      </p:sp>
      <p:sp>
        <p:nvSpPr>
          <p:cNvPr id="2" name="1  ช่วยใคร และเลือกกลุ่มเป้าหมายอย่างไร">
            <a:extLst xmlns:a="http://schemas.openxmlformats.org/drawingml/2006/main">
              <a:ext uri="{FF2B5EF4-FFF2-40B4-BE49-F238E27FC236}">
                <a16:creationId xmlns:a16="http://schemas.microsoft.com/office/drawing/2014/main" id="{01EB4430-C45E-4ED8-9D95-3975E6E36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52600"/>
            <a:ext cx="104203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1  ช่วยใคร และเลือกกลุ่มเป้าหมายอย่างไร</a:t>
            </a:r>
          </a:p>
        </p:txBody>
      </p:sp>
      <p:sp>
        <p:nvSpPr>
          <p:cNvPr id="3" name="2  หลักฐานอะไรยืนยันปัญหา">
            <a:extLst xmlns:a="http://schemas.openxmlformats.org/drawingml/2006/main">
              <a:ext uri="{FF2B5EF4-FFF2-40B4-BE49-F238E27FC236}">
                <a16:creationId xmlns:a16="http://schemas.microsoft.com/office/drawing/2014/main" id="{293B25A3-7D54-481E-A337-8BCABF59F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276475"/>
            <a:ext cx="104203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2  หลักฐานอะไรยืนยันปัญหา</a:t>
            </a:r>
          </a:p>
        </p:txBody>
      </p:sp>
      <p:sp>
        <p:nvSpPr>
          <p:cNvPr id="4" name="3  สาเหตุใดต้องตรวจสอบ">
            <a:extLst xmlns:a="http://schemas.openxmlformats.org/drawingml/2006/main">
              <a:ext uri="{FF2B5EF4-FFF2-40B4-BE49-F238E27FC236}">
                <a16:creationId xmlns:a16="http://schemas.microsoft.com/office/drawing/2014/main" id="{24F8ABB4-833B-45DD-A940-F7C42707C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00350"/>
            <a:ext cx="104203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3  สาเหตุใดต้องตรวจสอบ</a:t>
            </a:r>
          </a:p>
        </p:txBody>
      </p:sp>
      <p:sp>
        <p:nvSpPr>
          <p:cNvPr id="5" name="4  วิธีดำเนินงานแก้เหตุอย่างไร">
            <a:extLst xmlns:a="http://schemas.openxmlformats.org/drawingml/2006/main">
              <a:ext uri="{FF2B5EF4-FFF2-40B4-BE49-F238E27FC236}">
                <a16:creationId xmlns:a16="http://schemas.microsoft.com/office/drawing/2014/main" id="{8FB05439-19F2-43DC-B78B-2C79FEE25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24225"/>
            <a:ext cx="104203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4  วิธีดำเนินงานแก้เหตุอย่างไร</a:t>
            </a:r>
          </a:p>
        </p:txBody>
      </p:sp>
      <p:sp>
        <p:nvSpPr>
          <p:cNvPr id="6" name="5  ใครรับผิดชอบแต่ละช่วง">
            <a:extLst xmlns:a="http://schemas.openxmlformats.org/drawingml/2006/main">
              <a:ext uri="{FF2B5EF4-FFF2-40B4-BE49-F238E27FC236}">
                <a16:creationId xmlns:a16="http://schemas.microsoft.com/office/drawing/2014/main" id="{63DE9DEE-5087-4E77-921D-B835A91B1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48100"/>
            <a:ext cx="104203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5  ใครรับผิดชอบแต่ละช่วง</a:t>
            </a:r>
          </a:p>
        </p:txBody>
      </p:sp>
      <p:sp>
        <p:nvSpPr>
          <p:cNvPr id="7" name="6  ใช้คน เวลา และเงินอะไร">
            <a:extLst xmlns:a="http://schemas.openxmlformats.org/drawingml/2006/main">
              <a:ext uri="{FF2B5EF4-FFF2-40B4-BE49-F238E27FC236}">
                <a16:creationId xmlns:a16="http://schemas.microsoft.com/office/drawing/2014/main" id="{40F8399A-DBF5-4E60-A9E4-084E7DDDA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371975"/>
            <a:ext cx="104203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6  ใช้คน เวลา และเงินอะไร</a:t>
            </a:r>
          </a:p>
        </p:txBody>
      </p:sp>
      <p:sp>
        <p:nvSpPr>
          <p:cNvPr id="8" name="7  จะตรวจผลด้วยหลักฐานใด">
            <a:extLst xmlns:a="http://schemas.openxmlformats.org/drawingml/2006/main">
              <a:ext uri="{FF2B5EF4-FFF2-40B4-BE49-F238E27FC236}">
                <a16:creationId xmlns:a16="http://schemas.microsoft.com/office/drawing/2014/main" id="{DF4DE8D3-F17D-4D2F-A881-5F189D274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895850"/>
            <a:ext cx="104203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7  จะตรวจผลด้วยหลักฐานใด</a:t>
            </a:r>
          </a:p>
        </p:txBody>
      </p:sp>
      <p:sp>
        <p:nvSpPr>
          <p:cNvPr id="9" name="โครงการหนึ่งเชื่อมหลายยุทธศาสตร์ได้ โดยมีผลหล">
            <a:extLst xmlns:a="http://schemas.openxmlformats.org/drawingml/2006/main">
              <a:ext uri="{FF2B5EF4-FFF2-40B4-BE49-F238E27FC236}">
                <a16:creationId xmlns:a16="http://schemas.microsoft.com/office/drawing/2014/main" id="{5CD6B308-D1CA-4BFA-9035-848F33F01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โครงการหนึ่งเชื่อมหลายยุทธศาสตร์ได้ โดยมีผลหลักและเจ้าภาพหลัก</a:t>
            </a:r>
          </a:p>
        </p:txBody>
      </p:sp>
      <p:sp>
        <p:nvSpPr>
          <p:cNvPr id="10" name="18">
            <a:extLst xmlns:a="http://schemas.openxmlformats.org/drawingml/2006/main">
              <a:ext uri="{FF2B5EF4-FFF2-40B4-BE49-F238E27FC236}">
                <a16:creationId xmlns:a16="http://schemas.microsoft.com/office/drawing/2014/main" id="{AE0712D7-ED3A-4B3F-B428-1173E0767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68029026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ค่าฐาน เป้าหมาย และผลจริง">
            <a:extLst xmlns:a="http://schemas.openxmlformats.org/drawingml/2006/main">
              <a:ext uri="{FF2B5EF4-FFF2-40B4-BE49-F238E27FC236}">
                <a16:creationId xmlns:a16="http://schemas.microsoft.com/office/drawing/2014/main" id="{46AEA848-E563-4C87-AD3D-C7AD0F120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ค่าฐาน เป้าหมาย และผลจริง</a:t>
            </a:r>
          </a:p>
        </p:txBody>
      </p:sp>
      <p:sp>
        <p:nvSpPr>
          <p:cNvPr id="2" name="ค่าฐาน">
            <a:extLst xmlns:a="http://schemas.openxmlformats.org/drawingml/2006/main">
              <a:ext uri="{FF2B5EF4-FFF2-40B4-BE49-F238E27FC236}">
                <a16:creationId xmlns:a16="http://schemas.microsoft.com/office/drawing/2014/main" id="{7670A111-F5BB-4FBB-81F0-403121326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32512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4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ค่าฐาน</a:t>
            </a:r>
          </a:p>
        </p:txBody>
      </p:sp>
      <p:sp>
        <p:nvSpPr>
          <p:cNvPr id="3" name="สถานะที่วัดก่อนเริ่ม&#10;ระบุปีและวิธีเก็บ">
            <a:extLst xmlns:a="http://schemas.openxmlformats.org/drawingml/2006/main">
              <a:ext uri="{FF2B5EF4-FFF2-40B4-BE49-F238E27FC236}">
                <a16:creationId xmlns:a16="http://schemas.microsoft.com/office/drawing/2014/main" id="{5289EA10-C8FB-45DA-B4DB-C4782E9C5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32512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สถานะที่วัดก่อนเริ่ม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ระบุปีและวิธีเก็บ</a:t>
            </a:r>
          </a:p>
        </p:txBody>
      </p:sp>
      <p:sp>
        <p:nvSpPr>
          <p:cNvPr id="4" name="ค่าเป้าหมาย">
            <a:extLst xmlns:a="http://schemas.openxmlformats.org/drawingml/2006/main">
              <a:ext uri="{FF2B5EF4-FFF2-40B4-BE49-F238E27FC236}">
                <a16:creationId xmlns:a16="http://schemas.microsoft.com/office/drawing/2014/main" id="{5953B11E-110A-4C1E-8A41-40295C623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4200" y="1952625"/>
            <a:ext cx="32512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4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ค่าเป้าหมาย</a:t>
            </a:r>
          </a:p>
        </p:txBody>
      </p:sp>
      <p:sp>
        <p:nvSpPr>
          <p:cNvPr id="5" name="ผลที่ตั้งใจทำให้ถึง&#10;มีเหตุผลรองรับ&#10;มีทรัพยากร">
            <a:extLst xmlns:a="http://schemas.openxmlformats.org/drawingml/2006/main">
              <a:ext uri="{FF2B5EF4-FFF2-40B4-BE49-F238E27FC236}">
                <a16:creationId xmlns:a16="http://schemas.microsoft.com/office/drawing/2014/main" id="{3D9C2E42-7480-42AA-8A92-A1D8181FD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4200" y="2895600"/>
            <a:ext cx="32512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ผลที่ตั้งใจทำให้ถึง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มีเหตุผลรองรับ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มีทรัพยากรเพียงพอ</a:t>
            </a:r>
          </a:p>
        </p:txBody>
      </p:sp>
      <p:sp>
        <p:nvSpPr>
          <p:cNvPr id="6" name="ผลจริง">
            <a:extLst xmlns:a="http://schemas.openxmlformats.org/drawingml/2006/main">
              <a:ext uri="{FF2B5EF4-FFF2-40B4-BE49-F238E27FC236}">
                <a16:creationId xmlns:a16="http://schemas.microsoft.com/office/drawing/2014/main" id="{CBFD7A68-2BAC-4195-AE25-AAD89155C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2600" y="1952625"/>
            <a:ext cx="32512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4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ผลจริง</a:t>
            </a:r>
          </a:p>
        </p:txBody>
      </p:sp>
      <p:sp>
        <p:nvSpPr>
          <p:cNvPr id="7" name="สถานะที่วัดภายหลัง&#10;เปิดเผยข้อมูลที่ขาด">
            <a:extLst xmlns:a="http://schemas.openxmlformats.org/drawingml/2006/main">
              <a:ext uri="{FF2B5EF4-FFF2-40B4-BE49-F238E27FC236}">
                <a16:creationId xmlns:a16="http://schemas.microsoft.com/office/drawing/2014/main" id="{62500629-6B2E-4198-8B47-B15F49112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2600" y="2895600"/>
            <a:ext cx="32512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สถานะที่วัดภายหลัง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เปิดเผยข้อมูลที่ขาด</a:t>
            </a:r>
          </a:p>
        </p:txBody>
      </p:sp>
      <p:sp>
        <p:nvSpPr>
          <p:cNvPr id="8" name="ไม่มีข้อมูลให้ระบุวิธีจัดทำค่าฐาน ไม่ใช้ศูนย์">
            <a:extLst xmlns:a="http://schemas.openxmlformats.org/drawingml/2006/main">
              <a:ext uri="{FF2B5EF4-FFF2-40B4-BE49-F238E27FC236}">
                <a16:creationId xmlns:a16="http://schemas.microsoft.com/office/drawing/2014/main" id="{E8A1C501-C34F-40D5-9203-DB468BD7C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ไม่มีข้อมูลให้ระบุวิธีจัดทำค่าฐาน ไม่ใช้ศูนย์แทนความไม่รู้</a:t>
            </a:r>
          </a:p>
        </p:txBody>
      </p:sp>
      <p:sp>
        <p:nvSpPr>
          <p:cNvPr id="9" name="19">
            <a:extLst xmlns:a="http://schemas.openxmlformats.org/drawingml/2006/main">
              <a:ext uri="{FF2B5EF4-FFF2-40B4-BE49-F238E27FC236}">
                <a16:creationId xmlns:a16="http://schemas.microsoft.com/office/drawing/2014/main" id="{A9768EFE-D125-4C1A-BCC4-F3FFE18F5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07093972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ภารกิจของการประชุม">
            <a:extLst xmlns:a="http://schemas.openxmlformats.org/drawingml/2006/main">
              <a:ext uri="{FF2B5EF4-FFF2-40B4-BE49-F238E27FC236}">
                <a16:creationId xmlns:a16="http://schemas.microsoft.com/office/drawing/2014/main" id="{7F2297DC-F13D-46DF-9B62-31F3D87BD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ภารกิจของการประชุม</a:t>
            </a:r>
          </a:p>
        </p:txBody>
      </p:sp>
      <p:sp>
        <p:nvSpPr>
          <p:cNvPr id="2" name="ทบทวนทิศทาง">
            <a:extLst xmlns:a="http://schemas.openxmlformats.org/drawingml/2006/main">
              <a:ext uri="{FF2B5EF4-FFF2-40B4-BE49-F238E27FC236}">
                <a16:creationId xmlns:a16="http://schemas.microsoft.com/office/drawing/2014/main" id="{7A5F9679-80BE-4979-926F-83B3CDC1C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51054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4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ทบทวนทิศทาง</a:t>
            </a:r>
          </a:p>
        </p:txBody>
      </p:sp>
      <p:sp>
        <p:nvSpPr>
          <p:cNvPr id="3" name="แผนพัฒนาการศึกษา&#10;พ.ศ. 2566–2570&#10;ปีสุดท้ายของก">
            <a:extLst xmlns:a="http://schemas.openxmlformats.org/drawingml/2006/main">
              <a:ext uri="{FF2B5EF4-FFF2-40B4-BE49-F238E27FC236}">
                <a16:creationId xmlns:a16="http://schemas.microsoft.com/office/drawing/2014/main" id="{59BBC441-7671-4019-BC64-4FAC9DA2A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51054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แผนพัฒนาการศึกษา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พ.ศ. 2566–2570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ปีสุดท้ายของกรอบแผน</a:t>
            </a:r>
          </a:p>
        </p:txBody>
      </p:sp>
      <p:sp>
        <p:nvSpPr>
          <p:cNvPr id="4" name="จัดทำแผนปฏิบัติการ">
            <a:extLst xmlns:a="http://schemas.openxmlformats.org/drawingml/2006/main">
              <a:ext uri="{FF2B5EF4-FFF2-40B4-BE49-F238E27FC236}">
                <a16:creationId xmlns:a16="http://schemas.microsoft.com/office/drawing/2014/main" id="{2703E6D4-BE86-4A3E-9CFB-F558899F3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952625"/>
            <a:ext cx="51054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4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จัดทำแผนปฏิบัติการ</a:t>
            </a:r>
          </a:p>
        </p:txBody>
      </p:sp>
      <p:sp>
        <p:nvSpPr>
          <p:cNvPr id="5" name="โครงการและเจ้าภาพ&#10;ตัวชี้วัดและทรัพยากร&#10;ปีงบปร">
            <a:extLst xmlns:a="http://schemas.openxmlformats.org/drawingml/2006/main">
              <a:ext uri="{FF2B5EF4-FFF2-40B4-BE49-F238E27FC236}">
                <a16:creationId xmlns:a16="http://schemas.microsoft.com/office/drawing/2014/main" id="{26376562-5CDD-4BD6-99FE-A66B901AC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895600"/>
            <a:ext cx="51054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โครงการและเจ้าภาพ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ตัวชี้วัดและทรัพยากร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ปีงบประมาณ 2570</a:t>
            </a:r>
          </a:p>
        </p:txBody>
      </p:sp>
      <p:sp>
        <p:nvSpPr>
          <p:cNvPr id="6" name="ผู้เรียนกลุ่มใดจะได้รับสิ่งที่ดีขึ้นอย่างชัดเ">
            <a:extLst xmlns:a="http://schemas.openxmlformats.org/drawingml/2006/main">
              <a:ext uri="{FF2B5EF4-FFF2-40B4-BE49-F238E27FC236}">
                <a16:creationId xmlns:a16="http://schemas.microsoft.com/office/drawing/2014/main" id="{B06695AB-C1B9-419A-AF41-EFCEF81C0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ผู้เรียนกลุ่มใดจะได้รับสิ่งที่ดีขึ้นอย่างชัดเจน</a:t>
            </a:r>
          </a:p>
        </p:txBody>
      </p:sp>
      <p:sp>
        <p:nvSpPr>
          <p:cNvPr id="7" name="02">
            <a:extLst xmlns:a="http://schemas.openxmlformats.org/drawingml/2006/main">
              <a:ext uri="{FF2B5EF4-FFF2-40B4-BE49-F238E27FC236}">
                <a16:creationId xmlns:a16="http://schemas.microsoft.com/office/drawing/2014/main" id="{D01154EF-BB9D-4AFC-A7A2-74DB1BEB6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89446423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เป้าหมายที่มีเหตุผลรองรับ">
            <a:extLst xmlns:a="http://schemas.openxmlformats.org/drawingml/2006/main">
              <a:ext uri="{FF2B5EF4-FFF2-40B4-BE49-F238E27FC236}">
                <a16:creationId xmlns:a16="http://schemas.microsoft.com/office/drawing/2014/main" id="{657FCA72-146F-48D3-922E-BDA2A7868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เป้าหมายที่มีเหตุผลรองรับ</a:t>
            </a:r>
          </a:p>
        </p:txBody>
      </p:sp>
      <p:sp>
        <p:nvSpPr>
          <p:cNvPr id="2" name="ข้อมูล">
            <a:extLst xmlns:a="http://schemas.openxmlformats.org/drawingml/2006/main">
              <a:ext uri="{FF2B5EF4-FFF2-40B4-BE49-F238E27FC236}">
                <a16:creationId xmlns:a16="http://schemas.microsoft.com/office/drawing/2014/main" id="{D8223D5D-A927-4A83-A505-024171ABA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ข้อมูล</a:t>
            </a:r>
          </a:p>
        </p:txBody>
      </p:sp>
      <p:sp>
        <p:nvSpPr>
          <p:cNvPr id="3" name="ค่าฐาน แนวโน้ม และช่องว่างของแต่ละกลุ่ม">
            <a:extLst xmlns:a="http://schemas.openxmlformats.org/drawingml/2006/main">
              <a:ext uri="{FF2B5EF4-FFF2-40B4-BE49-F238E27FC236}">
                <a16:creationId xmlns:a16="http://schemas.microsoft.com/office/drawing/2014/main" id="{FBB7C298-ABDC-4F20-A654-E72167E0B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ค่าฐาน แนวโน้ม และช่องว่างของแต่ละกลุ่ม</a:t>
            </a:r>
          </a:p>
        </p:txBody>
      </p:sp>
      <p:sp>
        <p:nvSpPr>
          <p:cNvPr id="4" name="ความสามารถดำเนินงาน">
            <a:extLst xmlns:a="http://schemas.openxmlformats.org/drawingml/2006/main">
              <a:ext uri="{FF2B5EF4-FFF2-40B4-BE49-F238E27FC236}">
                <a16:creationId xmlns:a16="http://schemas.microsoft.com/office/drawing/2014/main" id="{13203D9D-94CA-42A3-A1C1-043DB72A5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81325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ความสามารถดำเนินงาน</a:t>
            </a:r>
          </a:p>
        </p:txBody>
      </p:sp>
      <p:sp>
        <p:nvSpPr>
          <p:cNvPr id="5" name="เวลาครู เครื่องมือ และผลทดลองที่มี">
            <a:extLst xmlns:a="http://schemas.openxmlformats.org/drawingml/2006/main">
              <a:ext uri="{FF2B5EF4-FFF2-40B4-BE49-F238E27FC236}">
                <a16:creationId xmlns:a16="http://schemas.microsoft.com/office/drawing/2014/main" id="{5283BB7F-C740-4636-936F-4CC7D04AD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981325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เวลาครู เครื่องมือ และผลทดลองที่มี</a:t>
            </a:r>
          </a:p>
        </p:txBody>
      </p:sp>
      <p:sp>
        <p:nvSpPr>
          <p:cNvPr id="6" name="เมื่อผลต่ำกว่าเป้า">
            <a:extLst xmlns:a="http://schemas.openxmlformats.org/drawingml/2006/main">
              <a:ext uri="{FF2B5EF4-FFF2-40B4-BE49-F238E27FC236}">
                <a16:creationId xmlns:a16="http://schemas.microsoft.com/office/drawing/2014/main" id="{ECC8DC0D-A295-4057-B964-FDDC7859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52900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เมื่อผลต่ำกว่าเป้า</a:t>
            </a:r>
          </a:p>
        </p:txBody>
      </p:sp>
      <p:sp>
        <p:nvSpPr>
          <p:cNvPr id="7" name="ตรวจข้อมูล ปรับวิธี หรือเสนอทรัพยากรเพิ่ม">
            <a:extLst xmlns:a="http://schemas.openxmlformats.org/drawingml/2006/main">
              <a:ext uri="{FF2B5EF4-FFF2-40B4-BE49-F238E27FC236}">
                <a16:creationId xmlns:a16="http://schemas.microsoft.com/office/drawing/2014/main" id="{924F3F2F-E849-4E9F-A874-3B27EE5DC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152900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ตรวจข้อมูล ปรับวิธี หรือเสนอทรัพยากรเพิ่ม</a:t>
            </a:r>
          </a:p>
        </p:txBody>
      </p:sp>
      <p:sp>
        <p:nvSpPr>
          <p:cNvPr id="8" name="เป้าหมายที่ยังไม่ผ่านการพิจารณาระบุว่า “ค่าเป">
            <a:extLst xmlns:a="http://schemas.openxmlformats.org/drawingml/2006/main">
              <a:ext uri="{FF2B5EF4-FFF2-40B4-BE49-F238E27FC236}">
                <a16:creationId xmlns:a16="http://schemas.microsoft.com/office/drawing/2014/main" id="{D3DDD475-9BF1-4E89-A27E-47A4BEFA0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เป้าหมายที่ยังไม่ผ่านการพิจารณาระบุว่า “ค่าเป้าหมายเสนอ”</a:t>
            </a:r>
          </a:p>
        </p:txBody>
      </p:sp>
      <p:sp>
        <p:nvSpPr>
          <p:cNvPr id="9" name="20">
            <a:extLst xmlns:a="http://schemas.openxmlformats.org/drawingml/2006/main">
              <a:ext uri="{FF2B5EF4-FFF2-40B4-BE49-F238E27FC236}">
                <a16:creationId xmlns:a16="http://schemas.microsoft.com/office/drawing/2014/main" id="{A29F0F74-3D9C-4C71-A31D-DCA875589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062440906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ทรัพยากรและงบประมาณปี 2570">
            <a:extLst xmlns:a="http://schemas.openxmlformats.org/drawingml/2006/main">
              <a:ext uri="{FF2B5EF4-FFF2-40B4-BE49-F238E27FC236}">
                <a16:creationId xmlns:a16="http://schemas.microsoft.com/office/drawing/2014/main" id="{3B45EBEA-5538-4D29-B368-55A73041B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ทรัพยากรและงบประมาณปี 2570</a:t>
            </a:r>
          </a:p>
        </p:txBody>
      </p:sp>
      <p:sp>
        <p:nvSpPr>
          <p:cNvPr id="2" name="ปริมาณงาน × อัตราค่าใช้จ่าย">
            <a:extLst xmlns:a="http://schemas.openxmlformats.org/drawingml/2006/main">
              <a:ext uri="{FF2B5EF4-FFF2-40B4-BE49-F238E27FC236}">
                <a16:creationId xmlns:a16="http://schemas.microsoft.com/office/drawing/2014/main" id="{7F5833B2-31C9-4A16-B2FC-2EEFA7D55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0820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3450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ปริมาณงาน × อัตราค่าใช้จ่าย</a:t>
            </a:r>
          </a:p>
        </p:txBody>
      </p:sp>
      <p:sp>
        <p:nvSpPr>
          <p:cNvPr id="3" name="แยกเงินที่มีแล้วกับส่วนที่ยังต้องขอ&#10;ระบุเวลาบ">
            <a:extLst xmlns:a="http://schemas.openxmlformats.org/drawingml/2006/main">
              <a:ext uri="{FF2B5EF4-FFF2-40B4-BE49-F238E27FC236}">
                <a16:creationId xmlns:a16="http://schemas.microsoft.com/office/drawing/2014/main" id="{9437322F-57DB-4469-80E8-B18370096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62300"/>
            <a:ext cx="1057275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32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แยกเงินที่มีแล้วกับส่วนที่ยังต้องขอ</a:t>
            </a:r>
          </a:p>
          <a:p xmlns:a="http://schemas.openxmlformats.org/drawingml/2006/main">
            <a:pPr algn="l">
              <a:defRPr sz="232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32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ระบุเวลาบุคลากรและทรัพยากรที่ใช้ร่วม</a:t>
            </a:r>
          </a:p>
          <a:p xmlns:a="http://schemas.openxmlformats.org/drawingml/2006/main">
            <a:pPr algn="l">
              <a:defRPr sz="232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32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ตรวจการนับงบซ้ำระหว่างหน่วยงาน</a:t>
            </a:r>
          </a:p>
        </p:txBody>
      </p:sp>
      <p:sp>
        <p:nvSpPr>
          <p:cNvPr id="4" name="วงเงินปี 2569 ไม่ยืนยันว่าจะได้รับเท่าเดิมในป">
            <a:extLst xmlns:a="http://schemas.openxmlformats.org/drawingml/2006/main">
              <a:ext uri="{FF2B5EF4-FFF2-40B4-BE49-F238E27FC236}">
                <a16:creationId xmlns:a16="http://schemas.microsoft.com/office/drawing/2014/main" id="{69090765-B62E-4E7A-A0DC-D6B24B4EE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วงเงินปี 2569 ไม่ยืนยันว่าจะได้รับเท่าเดิมในปี 2570</a:t>
            </a:r>
          </a:p>
        </p:txBody>
      </p:sp>
      <p:sp>
        <p:nvSpPr>
          <p:cNvPr id="5" name="21">
            <a:extLst xmlns:a="http://schemas.openxmlformats.org/drawingml/2006/main">
              <a:ext uri="{FF2B5EF4-FFF2-40B4-BE49-F238E27FC236}">
                <a16:creationId xmlns:a16="http://schemas.microsoft.com/office/drawing/2014/main" id="{8C9246DA-178C-4F30-A47C-A04CCB013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85548297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วงรอบดำเนินงานปี 2570">
            <a:extLst xmlns:a="http://schemas.openxmlformats.org/drawingml/2006/main">
              <a:ext uri="{FF2B5EF4-FFF2-40B4-BE49-F238E27FC236}">
                <a16:creationId xmlns:a16="http://schemas.microsoft.com/office/drawing/2014/main" id="{7D2E6F8B-C88B-4B99-8EC0-CF01CC720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วงรอบดำเนินงานปี 2570</a:t>
            </a:r>
          </a:p>
        </p:txBody>
      </p:sp>
      <p:graphicFrame>
        <p:nvGraphicFramePr>
          <p:cNvPr id="6" name=""/>
          <p:cNvGraphicFramePr/>
          <p:nvPr/>
        </p:nvGraphicFramePr>
        <p:xfrm>
          <a:off xmlns:a="http://schemas.openxmlformats.org/drawingml/2006/main" x="685800" y="1809750"/>
          <a:ext xmlns:a="http://schemas.openxmlformats.org/drawingml/2006/main" cx="106680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762250"/>
                <a:gridCol w="4381500"/>
                <a:gridCol w="3524250"/>
              </a:tblGrid>
              <a:tr h="609600">
                <a:tc>
                  <a:txBody>
                    <a:bodyPr>
                      <a:noAutofit/>
                    </a:bodyPr>
                    <a:lstStyle/>
                    <a:p>
                      <a:r>
                        <a:rPr sz="1875" b="1">
                          <a:solidFill>
                            <a:srgbClr val="FFFFFF"/>
                          </a:solidFill>
                          <a:latin typeface="Thonburi"/>
                          <a:ea typeface="Thonburi"/>
                          <a:cs typeface="Thonburi"/>
                        </a:rPr>
                        <a:t>ช่วงเวลา</a:t>
                      </a:r>
                    </a:p>
                  </a:txBody>
                  <a:tcPr marL="91440" marR="91440" marT="45720" marB="45720">
                    <a:solidFill>
                      <a:srgbClr val="17213A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875" b="1">
                          <a:solidFill>
                            <a:srgbClr val="FFFFFF"/>
                          </a:solidFill>
                          <a:latin typeface="Thonburi"/>
                          <a:ea typeface="Thonburi"/>
                          <a:cs typeface="Thonburi"/>
                        </a:rPr>
                        <a:t>งานหลัก</a:t>
                      </a:r>
                    </a:p>
                  </a:txBody>
                  <a:tcPr marL="91440" marR="91440" marT="45720" marB="45720">
                    <a:solidFill>
                      <a:srgbClr val="17213A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875" b="1">
                          <a:solidFill>
                            <a:srgbClr val="FFFFFF"/>
                          </a:solidFill>
                          <a:latin typeface="Thonburi"/>
                          <a:ea typeface="Thonburi"/>
                          <a:cs typeface="Thonburi"/>
                        </a:rPr>
                        <a:t>เงื่อนไข</a:t>
                      </a:r>
                    </a:p>
                  </a:txBody>
                  <a:tcPr marL="91440" marR="91440" marT="45720" marB="45720">
                    <a:solidFill>
                      <a:srgbClr val="17213A"/>
                    </a:solidFill>
                  </a:tcPr>
                </a:tc>
              </a:tr>
              <a:tr h="742950"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ต.ค.–ธ.ค. 2569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ยืนยันค่าฐานและเริ่มทดลอง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อนุมัติแล้วและพร้อม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742950"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ม.ค.–มี.ค. 2570</a:t>
                      </a:r>
                    </a:p>
                  </a:txBody>
                  <a:tcPr marL="91440" marR="91440" marT="45720" marB="45720">
                    <a:solidFill>
                      <a:srgbClr val="EEF1F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ติดตามผลและปรับวิธี</a:t>
                      </a:r>
                    </a:p>
                  </a:txBody>
                  <a:tcPr marL="91440" marR="91440" marT="45720" marB="45720">
                    <a:solidFill>
                      <a:srgbClr val="EEF1F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เครื่องมือเทียบเคียงได้</a:t>
                      </a:r>
                    </a:p>
                  </a:txBody>
                  <a:tcPr marL="91440" marR="91440" marT="45720" marB="45720">
                    <a:solidFill>
                      <a:srgbClr val="EEF1F3"/>
                    </a:solidFill>
                  </a:tcPr>
                </a:tc>
              </a:tr>
              <a:tr h="742950"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เม.ย.–มิ.ย. 2570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พิจารณาขยายส่วนที่ได้ผล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มีหลักฐานและทรัพยากร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742950"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ก.ค.–ก.ย. 2570</a:t>
                      </a:r>
                    </a:p>
                  </a:txBody>
                  <a:tcPr marL="91440" marR="91440" marT="45720" marB="45720">
                    <a:solidFill>
                      <a:srgbClr val="EEF1F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ประเมินและสรุปบทเรียน</a:t>
                      </a:r>
                    </a:p>
                  </a:txBody>
                  <a:tcPr marL="91440" marR="91440" marT="45720" marB="45720">
                    <a:solidFill>
                      <a:srgbClr val="EEF1F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ส่งต่อแผนระยะถัดไป</a:t>
                      </a:r>
                    </a:p>
                  </a:txBody>
                  <a:tcPr marL="91440" marR="91440" marT="45720" marB="45720">
                    <a:solidFill>
                      <a:srgbClr val="EEF1F3"/>
                    </a:solidFill>
                  </a:tcPr>
                </a:tc>
              </a:tr>
            </a:tbl>
          </a:graphicData>
        </a:graphic>
      </p:graphicFrame>
      <p:sp>
        <p:nvSpPr>
          <p:cNvPr id="3" name="ปฏิทินเสนอ ต้องปรับตามวันเรียนจริงและเงื่อนไข">
            <a:extLst xmlns:a="http://schemas.openxmlformats.org/drawingml/2006/main">
              <a:ext uri="{FF2B5EF4-FFF2-40B4-BE49-F238E27FC236}">
                <a16:creationId xmlns:a16="http://schemas.microsoft.com/office/drawing/2014/main" id="{A24CAD8D-F1C5-430F-8052-68D8FF4ED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ปฏิทินเสนอ ต้องปรับตามวันเรียนจริงและเงื่อนไขของโครงการ</a:t>
            </a:r>
          </a:p>
        </p:txBody>
      </p:sp>
      <p:sp>
        <p:nvSpPr>
          <p:cNvPr id="4" name="22">
            <a:extLst xmlns:a="http://schemas.openxmlformats.org/drawingml/2006/main">
              <a:ext uri="{FF2B5EF4-FFF2-40B4-BE49-F238E27FC236}">
                <a16:creationId xmlns:a16="http://schemas.microsoft.com/office/drawing/2014/main" id="{A7288680-4781-4ED5-B2C0-CD1941FAD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2055945482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แบบฝึกคิด 7 นาที">
            <a:extLst xmlns:a="http://schemas.openxmlformats.org/drawingml/2006/main">
              <a:ext uri="{FF2B5EF4-FFF2-40B4-BE49-F238E27FC236}">
                <a16:creationId xmlns:a16="http://schemas.microsoft.com/office/drawing/2014/main" id="{EA2B68C7-5A1B-42B9-AE5F-84577E40C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แบบฝึกคิด 7 นาที</a:t>
            </a:r>
          </a:p>
        </p:txBody>
      </p:sp>
      <p:sp>
        <p:nvSpPr>
          <p:cNvPr id="2" name="1 นาที">
            <a:extLst xmlns:a="http://schemas.openxmlformats.org/drawingml/2006/main">
              <a:ext uri="{FF2B5EF4-FFF2-40B4-BE49-F238E27FC236}">
                <a16:creationId xmlns:a16="http://schemas.microsoft.com/office/drawing/2014/main" id="{5CC75457-83A6-4EA1-82F5-984695E6C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3524250" cy="790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1 นาที</a:t>
            </a:r>
          </a:p>
        </p:txBody>
      </p:sp>
      <p:sp>
        <p:nvSpPr>
          <p:cNvPr id="3" name="เลือกปัญหา กลุ่มเป้าหมาย และหลักฐาน">
            <a:extLst xmlns:a="http://schemas.openxmlformats.org/drawingml/2006/main">
              <a:ext uri="{FF2B5EF4-FFF2-40B4-BE49-F238E27FC236}">
                <a16:creationId xmlns:a16="http://schemas.microsoft.com/office/drawing/2014/main" id="{27707A11-EFC8-44F9-98B6-0EFB30DAA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6915150" cy="790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เลือกปัญหา กลุ่มเป้าหมาย และหลักฐาน</a:t>
            </a:r>
          </a:p>
        </p:txBody>
      </p:sp>
      <p:sp>
        <p:nvSpPr>
          <p:cNvPr id="4" name="1½ นาที">
            <a:extLst xmlns:a="http://schemas.openxmlformats.org/drawingml/2006/main">
              <a:ext uri="{FF2B5EF4-FFF2-40B4-BE49-F238E27FC236}">
                <a16:creationId xmlns:a16="http://schemas.microsoft.com/office/drawing/2014/main" id="{882082D0-600C-43E2-BF89-755155AC1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95575"/>
            <a:ext cx="3524250" cy="790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1½ นาที</a:t>
            </a:r>
          </a:p>
        </p:txBody>
      </p:sp>
      <p:sp>
        <p:nvSpPr>
          <p:cNvPr id="5" name="เขียนเหตุ วิธีช่วย เจ้าภาพ และผลที่ต้องการ">
            <a:extLst xmlns:a="http://schemas.openxmlformats.org/drawingml/2006/main">
              <a:ext uri="{FF2B5EF4-FFF2-40B4-BE49-F238E27FC236}">
                <a16:creationId xmlns:a16="http://schemas.microsoft.com/office/drawing/2014/main" id="{7BAB4BE1-4CF5-42E0-A44C-6D6B28C9C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695575"/>
            <a:ext cx="6915150" cy="790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เขียนเหตุ วิธีช่วย เจ้าภาพ และผลที่ต้องการ</a:t>
            </a:r>
          </a:p>
        </p:txBody>
      </p:sp>
      <p:sp>
        <p:nvSpPr>
          <p:cNvPr id="6" name="1½ นาที">
            <a:extLst xmlns:a="http://schemas.openxmlformats.org/drawingml/2006/main">
              <a:ext uri="{FF2B5EF4-FFF2-40B4-BE49-F238E27FC236}">
                <a16:creationId xmlns:a16="http://schemas.microsoft.com/office/drawing/2014/main" id="{1422E238-A7C4-4913-81DD-661962935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81400"/>
            <a:ext cx="3524250" cy="790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1½ นาที</a:t>
            </a:r>
          </a:p>
        </p:txBody>
      </p:sp>
      <p:sp>
        <p:nvSpPr>
          <p:cNvPr id="7" name="แลกกันตรวจเหตุผล อำนาจ และช่วงดำเนินงาน">
            <a:extLst xmlns:a="http://schemas.openxmlformats.org/drawingml/2006/main">
              <a:ext uri="{FF2B5EF4-FFF2-40B4-BE49-F238E27FC236}">
                <a16:creationId xmlns:a16="http://schemas.microsoft.com/office/drawing/2014/main" id="{77694AFC-DA11-4666-9991-DA1AFA387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581400"/>
            <a:ext cx="6915150" cy="790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แลกกันตรวจเหตุผล อำนาจ และช่วงดำเนินงาน</a:t>
            </a:r>
          </a:p>
        </p:txBody>
      </p:sp>
      <p:sp>
        <p:nvSpPr>
          <p:cNvPr id="8" name="½ นาที">
            <a:extLst xmlns:a="http://schemas.openxmlformats.org/drawingml/2006/main">
              <a:ext uri="{FF2B5EF4-FFF2-40B4-BE49-F238E27FC236}">
                <a16:creationId xmlns:a16="http://schemas.microsoft.com/office/drawing/2014/main" id="{20CDE222-7995-4223-A875-5087A4BDB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67225"/>
            <a:ext cx="3524250" cy="790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½ นาที</a:t>
            </a:r>
          </a:p>
        </p:txBody>
      </p:sp>
      <p:sp>
        <p:nvSpPr>
          <p:cNvPr id="9" name="อาสาสมัครหนึ่งคนเล่าสิ่งที่ปรับ">
            <a:extLst xmlns:a="http://schemas.openxmlformats.org/drawingml/2006/main">
              <a:ext uri="{FF2B5EF4-FFF2-40B4-BE49-F238E27FC236}">
                <a16:creationId xmlns:a16="http://schemas.microsoft.com/office/drawing/2014/main" id="{FC77EAAD-2442-40C3-827E-20BDD257B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467225"/>
            <a:ext cx="6915150" cy="790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อาสาสมัครหนึ่งคนเล่าสิ่งที่ปรับ</a:t>
            </a:r>
          </a:p>
        </p:txBody>
      </p:sp>
      <p:sp>
        <p:nvSpPr>
          <p:cNvPr id="10" name="คำชี้แจงและสรุปรวม 2½ นาที งดข้อมูลที่ระบุตัว">
            <a:extLst xmlns:a="http://schemas.openxmlformats.org/drawingml/2006/main">
              <a:ext uri="{FF2B5EF4-FFF2-40B4-BE49-F238E27FC236}">
                <a16:creationId xmlns:a16="http://schemas.microsoft.com/office/drawing/2014/main" id="{8D65F08A-2669-447F-AC67-9A87E8D66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คำชี้แจงและสรุปรวม 2½ นาที งดข้อมูลที่ระบุตัวผู้เรียน</a:t>
            </a:r>
          </a:p>
        </p:txBody>
      </p:sp>
      <p:sp>
        <p:nvSpPr>
          <p:cNvPr id="11" name="23">
            <a:extLst xmlns:a="http://schemas.openxmlformats.org/drawingml/2006/main">
              <a:ext uri="{FF2B5EF4-FFF2-40B4-BE49-F238E27FC236}">
                <a16:creationId xmlns:a16="http://schemas.microsoft.com/office/drawing/2014/main" id="{96392F9B-AE75-4620-8DBE-43CACD30B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2116314882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ผลงานห้าชิ้นจากการประชุม">
            <a:extLst xmlns:a="http://schemas.openxmlformats.org/drawingml/2006/main">
              <a:ext uri="{FF2B5EF4-FFF2-40B4-BE49-F238E27FC236}">
                <a16:creationId xmlns:a16="http://schemas.microsoft.com/office/drawing/2014/main" id="{69ACD2FB-79E8-46F7-91F0-0FB5BDAB5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ผลงานห้าชิ้นจากการประชุม</a:t>
            </a:r>
          </a:p>
        </p:txBody>
      </p:sp>
      <p:sp>
        <p:nvSpPr>
          <p:cNvPr id="2" name="1  ตารางทบทวนข้อความเดิมและเหตุผลที่ปรับ">
            <a:extLst xmlns:a="http://schemas.openxmlformats.org/drawingml/2006/main">
              <a:ext uri="{FF2B5EF4-FFF2-40B4-BE49-F238E27FC236}">
                <a16:creationId xmlns:a16="http://schemas.microsoft.com/office/drawing/2014/main" id="{5A547794-5945-4B2A-8166-B3F011EC5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526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1  ตารางทบทวนข้อความเดิมและเหตุผลที่ปรับ</a:t>
            </a:r>
          </a:p>
        </p:txBody>
      </p:sp>
      <p:sp>
        <p:nvSpPr>
          <p:cNvPr id="3" name="2  รายการตัวชี้วัดพร้อมนิยามและแหล่งข้อมูล">
            <a:extLst xmlns:a="http://schemas.openxmlformats.org/drawingml/2006/main">
              <a:ext uri="{FF2B5EF4-FFF2-40B4-BE49-F238E27FC236}">
                <a16:creationId xmlns:a16="http://schemas.microsoft.com/office/drawing/2014/main" id="{416B6373-BD5F-47B6-9C92-E389AE862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765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2  รายการตัวชี้วัดพร้อมนิยามและแหล่งข้อมูล</a:t>
            </a:r>
          </a:p>
        </p:txBody>
      </p:sp>
      <p:sp>
        <p:nvSpPr>
          <p:cNvPr id="4" name="3  บัญชีบทเรียนจากงานปี 2568–2569">
            <a:extLst xmlns:a="http://schemas.openxmlformats.org/drawingml/2006/main">
              <a:ext uri="{FF2B5EF4-FFF2-40B4-BE49-F238E27FC236}">
                <a16:creationId xmlns:a16="http://schemas.microsoft.com/office/drawing/2014/main" id="{4B8E7B7F-DDB4-4473-B3EA-A464D891C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004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3  บัญชีบทเรียนจากงานปี 2568–2569</a:t>
            </a:r>
          </a:p>
        </p:txBody>
      </p:sp>
      <p:sp>
        <p:nvSpPr>
          <p:cNvPr id="5" name="4  ร่างแผนปฏิบัติการด้านการศึกษาปี 2570">
            <a:extLst xmlns:a="http://schemas.openxmlformats.org/drawingml/2006/main">
              <a:ext uri="{FF2B5EF4-FFF2-40B4-BE49-F238E27FC236}">
                <a16:creationId xmlns:a16="http://schemas.microsoft.com/office/drawing/2014/main" id="{A34B96F2-E594-47E1-9006-C370996AF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9243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4  ร่างแผนปฏิบัติการด้านการศึกษาปี 2570</a:t>
            </a:r>
          </a:p>
        </p:txBody>
      </p:sp>
      <p:sp>
        <p:nvSpPr>
          <p:cNvPr id="6" name="5  ข้อตกลงว่าใครส่งอะไร ภายในวันใด">
            <a:extLst xmlns:a="http://schemas.openxmlformats.org/drawingml/2006/main">
              <a:ext uri="{FF2B5EF4-FFF2-40B4-BE49-F238E27FC236}">
                <a16:creationId xmlns:a16="http://schemas.microsoft.com/office/drawing/2014/main" id="{B65011C5-5D99-45F6-BAD8-3832ABF70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6482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5  ข้อตกลงว่าใครส่งอะไร ภายในวันใด</a:t>
            </a:r>
          </a:p>
        </p:txBody>
      </p:sp>
      <p:sp>
        <p:nvSpPr>
          <p:cNvPr id="7" name="ร่างแผนปี 2570 เป็นผลผลิตหลักของเวทีตามกรอบที">
            <a:extLst xmlns:a="http://schemas.openxmlformats.org/drawingml/2006/main">
              <a:ext uri="{FF2B5EF4-FFF2-40B4-BE49-F238E27FC236}">
                <a16:creationId xmlns:a16="http://schemas.microsoft.com/office/drawing/2014/main" id="{6DF8B936-7640-4717-8BEC-A6A775784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ร่างแผนปี 2570 เป็นผลผลิตหลักของเวทีตามกรอบที่เสนอ</a:t>
            </a:r>
          </a:p>
        </p:txBody>
      </p:sp>
      <p:sp>
        <p:nvSpPr>
          <p:cNvPr id="8" name="24">
            <a:extLst xmlns:a="http://schemas.openxmlformats.org/drawingml/2006/main">
              <a:ext uri="{FF2B5EF4-FFF2-40B4-BE49-F238E27FC236}">
                <a16:creationId xmlns:a16="http://schemas.microsoft.com/office/drawing/2014/main" id="{15791FD9-90A4-4FC5-AA0C-D1198EBEB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281909800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ลำดับความสำคัญภายใต้ทรัพยากรจำกัด">
            <a:extLst xmlns:a="http://schemas.openxmlformats.org/drawingml/2006/main">
              <a:ext uri="{FF2B5EF4-FFF2-40B4-BE49-F238E27FC236}">
                <a16:creationId xmlns:a16="http://schemas.microsoft.com/office/drawing/2014/main" id="{4046DB1D-7DFB-4F83-9C9D-13C8F6A96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ลำดับความสำคัญภายใต้ทรัพยากรจำกัด</a:t>
            </a:r>
          </a:p>
        </p:txBody>
      </p:sp>
      <p:sp>
        <p:nvSpPr>
          <p:cNvPr id="2" name="งานจำเป็น">
            <a:extLst xmlns:a="http://schemas.openxmlformats.org/drawingml/2006/main">
              <a:ext uri="{FF2B5EF4-FFF2-40B4-BE49-F238E27FC236}">
                <a16:creationId xmlns:a16="http://schemas.microsoft.com/office/drawing/2014/main" id="{E8E7BAAC-5BF8-4CF2-8C6B-242A98B1A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51054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4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งานจำเป็น</a:t>
            </a:r>
          </a:p>
        </p:txBody>
      </p:sp>
      <p:sp>
        <p:nvSpPr>
          <p:cNvPr id="3" name="คุ้มครองความปลอดภัย&#10;ปฏิบัติตามกฎหมาย&#10;ช่วยกลุ่">
            <a:extLst xmlns:a="http://schemas.openxmlformats.org/drawingml/2006/main">
              <a:ext uri="{FF2B5EF4-FFF2-40B4-BE49-F238E27FC236}">
                <a16:creationId xmlns:a16="http://schemas.microsoft.com/office/drawing/2014/main" id="{08641421-F0D4-449F-B3C9-6D5658CD6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51054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คุ้มครองความปลอดภัย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ปฏิบัติตามกฎหมาย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ช่วยกลุ่มเปราะบางเร่งด่วน</a:t>
            </a:r>
          </a:p>
        </p:txBody>
      </p:sp>
      <p:sp>
        <p:nvSpPr>
          <p:cNvPr id="4" name="งานพัฒนา">
            <a:extLst xmlns:a="http://schemas.openxmlformats.org/drawingml/2006/main">
              <a:ext uri="{FF2B5EF4-FFF2-40B4-BE49-F238E27FC236}">
                <a16:creationId xmlns:a16="http://schemas.microsoft.com/office/drawing/2014/main" id="{D314EF74-1B6F-4CAE-8345-9793E80A4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952625"/>
            <a:ext cx="51054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4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งานพัฒนา</a:t>
            </a:r>
          </a:p>
        </p:txBody>
      </p:sp>
      <p:sp>
        <p:nvSpPr>
          <p:cNvPr id="5" name="ผลต่อผู้เรียนและความเร่งด่วน&#10;ความเป็นไปได้และ">
            <a:extLst xmlns:a="http://schemas.openxmlformats.org/drawingml/2006/main">
              <a:ext uri="{FF2B5EF4-FFF2-40B4-BE49-F238E27FC236}">
                <a16:creationId xmlns:a16="http://schemas.microsoft.com/office/drawing/2014/main" id="{54FAB4B5-2A0E-453C-9625-73D7EEFCF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895600"/>
            <a:ext cx="51054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ผลต่อผู้เรียนและความเร่งด่วน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ความเป็นไปได้และต้นทุน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ขนาดเริ่มต้นที่ทำได้จริง</a:t>
            </a:r>
          </a:p>
        </p:txBody>
      </p:sp>
      <p:sp>
        <p:nvSpPr>
          <p:cNvPr id="6" name="ระบุผลกระทบต่อผู้เรียนเมื่อเลือก ชะลอ หรือปรั">
            <a:extLst xmlns:a="http://schemas.openxmlformats.org/drawingml/2006/main">
              <a:ext uri="{FF2B5EF4-FFF2-40B4-BE49-F238E27FC236}">
                <a16:creationId xmlns:a16="http://schemas.microsoft.com/office/drawing/2014/main" id="{C1674368-58DE-4428-9210-283A0B690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ระบุผลกระทบต่อผู้เรียนเมื่อเลือก ชะลอ หรือปรับขอบเขตงาน</a:t>
            </a:r>
          </a:p>
        </p:txBody>
      </p:sp>
      <p:sp>
        <p:nvSpPr>
          <p:cNvPr id="7" name="25">
            <a:extLst xmlns:a="http://schemas.openxmlformats.org/drawingml/2006/main">
              <a:ext uri="{FF2B5EF4-FFF2-40B4-BE49-F238E27FC236}">
                <a16:creationId xmlns:a16="http://schemas.microsoft.com/office/drawing/2014/main" id="{42EEDD9C-7A20-4DA8-8116-B09699663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360811391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อำนาจตัดสินใจของแต่ละเรื่อง">
            <a:extLst xmlns:a="http://schemas.openxmlformats.org/drawingml/2006/main">
              <a:ext uri="{FF2B5EF4-FFF2-40B4-BE49-F238E27FC236}">
                <a16:creationId xmlns:a16="http://schemas.microsoft.com/office/drawing/2014/main" id="{F9809EE7-E4AE-4045-9FC0-DCDEC1DE7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อำนาจตัดสินใจของแต่ละเรื่อง</a:t>
            </a:r>
          </a:p>
        </p:txBody>
      </p:sp>
      <p:sp>
        <p:nvSpPr>
          <p:cNvPr id="2" name="เห็นชอบแผน">
            <a:extLst xmlns:a="http://schemas.openxmlformats.org/drawingml/2006/main">
              <a:ext uri="{FF2B5EF4-FFF2-40B4-BE49-F238E27FC236}">
                <a16:creationId xmlns:a16="http://schemas.microsoft.com/office/drawing/2014/main" id="{79787947-1A1C-43AD-A76F-0ED157CDF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32512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4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เห็นชอบแผน</a:t>
            </a:r>
          </a:p>
        </p:txBody>
      </p:sp>
      <p:sp>
        <p:nvSpPr>
          <p:cNvPr id="3" name="ทิศทางและเป้าหมายร่วม&#10;ตามกระบวนการที่เกี่ยวข้">
            <a:extLst xmlns:a="http://schemas.openxmlformats.org/drawingml/2006/main">
              <a:ext uri="{FF2B5EF4-FFF2-40B4-BE49-F238E27FC236}">
                <a16:creationId xmlns:a16="http://schemas.microsoft.com/office/drawing/2014/main" id="{B0DE77A9-C775-45BF-A2DD-2ABDA5876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32512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ทิศทางและเป้าหมายร่วม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ตามกระบวนการที่เกี่ยวข้อง</a:t>
            </a:r>
          </a:p>
        </p:txBody>
      </p:sp>
      <p:sp>
        <p:nvSpPr>
          <p:cNvPr id="4" name="อนุมัติโครงการ">
            <a:extLst xmlns:a="http://schemas.openxmlformats.org/drawingml/2006/main">
              <a:ext uri="{FF2B5EF4-FFF2-40B4-BE49-F238E27FC236}">
                <a16:creationId xmlns:a16="http://schemas.microsoft.com/office/drawing/2014/main" id="{707F07E0-F711-41E1-9D56-2B0A51F80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4200" y="1952625"/>
            <a:ext cx="32512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4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อนุมัติโครงการ</a:t>
            </a:r>
          </a:p>
        </p:txBody>
      </p:sp>
      <p:sp>
        <p:nvSpPr>
          <p:cNvPr id="5" name="ขอบเขตและผู้รับผิดชอบ&#10;ตามอำนาจของหน่วยงาน">
            <a:extLst xmlns:a="http://schemas.openxmlformats.org/drawingml/2006/main">
              <a:ext uri="{FF2B5EF4-FFF2-40B4-BE49-F238E27FC236}">
                <a16:creationId xmlns:a16="http://schemas.microsoft.com/office/drawing/2014/main" id="{6404DCE9-15CE-474A-8BE1-4FF1264F0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4200" y="2895600"/>
            <a:ext cx="32512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ขอบเขตและผู้รับผิดชอบ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ตามอำนาจของหน่วยงาน</a:t>
            </a:r>
          </a:p>
        </p:txBody>
      </p:sp>
      <p:sp>
        <p:nvSpPr>
          <p:cNvPr id="6" name="อนุมัติใช้จ่าย">
            <a:extLst xmlns:a="http://schemas.openxmlformats.org/drawingml/2006/main">
              <a:ext uri="{FF2B5EF4-FFF2-40B4-BE49-F238E27FC236}">
                <a16:creationId xmlns:a16="http://schemas.microsoft.com/office/drawing/2014/main" id="{BE135D51-C8A7-4304-A819-400E7D14D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2600" y="1952625"/>
            <a:ext cx="32512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4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อนุมัติใช้จ่าย</a:t>
            </a:r>
          </a:p>
        </p:txBody>
      </p:sp>
      <p:sp>
        <p:nvSpPr>
          <p:cNvPr id="7" name="แหล่งเงินและระเบียบ&#10;การเงินและพัสดุ">
            <a:extLst xmlns:a="http://schemas.openxmlformats.org/drawingml/2006/main">
              <a:ext uri="{FF2B5EF4-FFF2-40B4-BE49-F238E27FC236}">
                <a16:creationId xmlns:a16="http://schemas.microsoft.com/office/drawing/2014/main" id="{60499BFA-E5B0-4E8B-835A-18845AEFE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2600" y="2895600"/>
            <a:ext cx="32512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แหล่งเงินและระเบียบ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การเงินและพัสดุ</a:t>
            </a:r>
          </a:p>
        </p:txBody>
      </p:sp>
      <p:sp>
        <p:nvSpPr>
          <p:cNvPr id="8" name="เวทีประชุมสร้างข้อเสนอร่วม แล้วส่งให้ผู้มีอำน">
            <a:extLst xmlns:a="http://schemas.openxmlformats.org/drawingml/2006/main">
              <a:ext uri="{FF2B5EF4-FFF2-40B4-BE49-F238E27FC236}">
                <a16:creationId xmlns:a16="http://schemas.microsoft.com/office/drawing/2014/main" id="{13906F18-9C37-4D11-AE7C-390189FC8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เวทีประชุมสร้างข้อเสนอร่วม แล้วส่งให้ผู้มีอำนาจในแต่ละเรื่อง</a:t>
            </a:r>
          </a:p>
        </p:txBody>
      </p:sp>
      <p:sp>
        <p:nvSpPr>
          <p:cNvPr id="9" name="26">
            <a:extLst xmlns:a="http://schemas.openxmlformats.org/drawingml/2006/main">
              <a:ext uri="{FF2B5EF4-FFF2-40B4-BE49-F238E27FC236}">
                <a16:creationId xmlns:a16="http://schemas.microsoft.com/office/drawing/2014/main" id="{B660F2C0-23E4-417D-A365-7ED2B2DC4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383718061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งานต่อหลังวันที่ 16 กันยายน">
            <a:extLst xmlns:a="http://schemas.openxmlformats.org/drawingml/2006/main">
              <a:ext uri="{FF2B5EF4-FFF2-40B4-BE49-F238E27FC236}">
                <a16:creationId xmlns:a16="http://schemas.microsoft.com/office/drawing/2014/main" id="{55BD8D08-DAC2-4F34-B21F-2697F1EEB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งานต่อหลังวันที่ 16 กันยายน</a:t>
            </a:r>
          </a:p>
        </p:txBody>
      </p:sp>
      <p:sp>
        <p:nvSpPr>
          <p:cNvPr id="2" name="17–21 ก.ย.">
            <a:extLst xmlns:a="http://schemas.openxmlformats.org/drawingml/2006/main">
              <a:ext uri="{FF2B5EF4-FFF2-40B4-BE49-F238E27FC236}">
                <a16:creationId xmlns:a16="http://schemas.microsoft.com/office/drawing/2014/main" id="{2DF89DEA-C6F8-466F-91F4-BFD0CC37E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17–21 ก.ย.</a:t>
            </a:r>
          </a:p>
        </p:txBody>
      </p:sp>
      <p:sp>
        <p:nvSpPr>
          <p:cNvPr id="3" name="เจ้าของข้อมูลยืนยันรายการและนิยาม">
            <a:extLst xmlns:a="http://schemas.openxmlformats.org/drawingml/2006/main">
              <a:ext uri="{FF2B5EF4-FFF2-40B4-BE49-F238E27FC236}">
                <a16:creationId xmlns:a16="http://schemas.microsoft.com/office/drawing/2014/main" id="{C7DB9C3E-1FA2-48C1-89A2-FB8365B1E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เจ้าของข้อมูลยืนยันรายการและนิยาม</a:t>
            </a:r>
          </a:p>
        </p:txBody>
      </p:sp>
      <p:sp>
        <p:nvSpPr>
          <p:cNvPr id="4" name="22–24 ก.ย.">
            <a:extLst xmlns:a="http://schemas.openxmlformats.org/drawingml/2006/main">
              <a:ext uri="{FF2B5EF4-FFF2-40B4-BE49-F238E27FC236}">
                <a16:creationId xmlns:a16="http://schemas.microsoft.com/office/drawing/2014/main" id="{1ABA33C4-E15E-40F9-9C84-6C62E1323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81325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22–24 ก.ย.</a:t>
            </a:r>
          </a:p>
        </p:txBody>
      </p:sp>
      <p:sp>
        <p:nvSpPr>
          <p:cNvPr id="5" name="เจ้าภาพปรับข้อเสนอปี 2570 และตรวจทรัพยากร">
            <a:extLst xmlns:a="http://schemas.openxmlformats.org/drawingml/2006/main">
              <a:ext uri="{FF2B5EF4-FFF2-40B4-BE49-F238E27FC236}">
                <a16:creationId xmlns:a16="http://schemas.microsoft.com/office/drawing/2014/main" id="{4719F61C-C45E-4B87-8560-3C2888813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981325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เจ้าภาพปรับข้อเสนอปี 2570 และตรวจทรัพยากร</a:t>
            </a:r>
          </a:p>
        </p:txBody>
      </p:sp>
      <p:sp>
        <p:nvSpPr>
          <p:cNvPr id="6" name="ก่อนเริ่มปีใหม่">
            <a:extLst xmlns:a="http://schemas.openxmlformats.org/drawingml/2006/main">
              <a:ext uri="{FF2B5EF4-FFF2-40B4-BE49-F238E27FC236}">
                <a16:creationId xmlns:a16="http://schemas.microsoft.com/office/drawing/2014/main" id="{08171276-E8AF-459B-883F-6A30E5ADA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52900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ก่อนเริ่มปีใหม่</a:t>
            </a:r>
          </a:p>
        </p:txBody>
      </p:sp>
      <p:sp>
        <p:nvSpPr>
          <p:cNvPr id="7" name="รวบรวมเสนอพิจารณาตามอำนาจและนัดหมายจริง">
            <a:extLst xmlns:a="http://schemas.openxmlformats.org/drawingml/2006/main">
              <a:ext uri="{FF2B5EF4-FFF2-40B4-BE49-F238E27FC236}">
                <a16:creationId xmlns:a16="http://schemas.microsoft.com/office/drawing/2014/main" id="{2335BE60-302F-4FFE-A53F-88F1AF3DF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152900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รวบรวมเสนอพิจารณาตามอำนาจและนัดหมายจริง</a:t>
            </a:r>
          </a:p>
        </p:txBody>
      </p:sp>
      <p:sp>
        <p:nvSpPr>
          <p:cNvPr id="8" name="ปฏิทินเสนอ ไม่ใช่มติหรือนัดหมายอนุมัติที่ยืนย">
            <a:extLst xmlns:a="http://schemas.openxmlformats.org/drawingml/2006/main">
              <a:ext uri="{FF2B5EF4-FFF2-40B4-BE49-F238E27FC236}">
                <a16:creationId xmlns:a16="http://schemas.microsoft.com/office/drawing/2014/main" id="{315C4698-D12A-4490-A64E-B7221433C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ปฏิทินเสนอ ไม่ใช่มติหรือนัดหมายอนุมัติที่ยืนยันแล้ว</a:t>
            </a:r>
          </a:p>
        </p:txBody>
      </p:sp>
      <p:sp>
        <p:nvSpPr>
          <p:cNvPr id="9" name="27">
            <a:extLst xmlns:a="http://schemas.openxmlformats.org/drawingml/2006/main">
              <a:ext uri="{FF2B5EF4-FFF2-40B4-BE49-F238E27FC236}">
                <a16:creationId xmlns:a16="http://schemas.microsoft.com/office/drawing/2014/main" id="{A56825C2-BF41-4441-A0FD-B03ED079A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1496574269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การติดตามที่นำไปปรับงานได้">
            <a:extLst xmlns:a="http://schemas.openxmlformats.org/drawingml/2006/main">
              <a:ext uri="{FF2B5EF4-FFF2-40B4-BE49-F238E27FC236}">
                <a16:creationId xmlns:a16="http://schemas.microsoft.com/office/drawing/2014/main" id="{23F28202-45E5-4B34-97E9-9E0E37D2B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การติดตามที่นำไปปรับงานได้</a:t>
            </a:r>
          </a:p>
        </p:txBody>
      </p:sp>
      <p:sp>
        <p:nvSpPr>
          <p:cNvPr id="2" name="เริ่มเฉพาะงานที่อนุมัติและมีทรัพยากรรองรับ">
            <a:extLst xmlns:a="http://schemas.openxmlformats.org/drawingml/2006/main">
              <a:ext uri="{FF2B5EF4-FFF2-40B4-BE49-F238E27FC236}">
                <a16:creationId xmlns:a16="http://schemas.microsoft.com/office/drawing/2014/main" id="{0736F0E1-D345-4A8E-AB80-AEE3EDA23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526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เริ่มเฉพาะงานที่อนุมัติและมีทรัพยากรรองรับ</a:t>
            </a:r>
          </a:p>
        </p:txBody>
      </p:sp>
      <p:sp>
        <p:nvSpPr>
          <p:cNvPr id="3" name="เรื่องเร่งด่วนติดตามตามระดับความเสี่ยง">
            <a:extLst xmlns:a="http://schemas.openxmlformats.org/drawingml/2006/main">
              <a:ext uri="{FF2B5EF4-FFF2-40B4-BE49-F238E27FC236}">
                <a16:creationId xmlns:a16="http://schemas.microsoft.com/office/drawing/2014/main" id="{E77EAB36-2143-4824-8199-71EF99C74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765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เรื่องเร่งด่วนติดตามตามระดับความเสี่ยง</a:t>
            </a:r>
          </a:p>
        </p:txBody>
      </p:sp>
      <p:sp>
        <p:nvSpPr>
          <p:cNvPr id="4" name="ทบทวนภาพรวมรายไตรมาสตามความเหมาะสม">
            <a:extLst xmlns:a="http://schemas.openxmlformats.org/drawingml/2006/main">
              <a:ext uri="{FF2B5EF4-FFF2-40B4-BE49-F238E27FC236}">
                <a16:creationId xmlns:a16="http://schemas.microsoft.com/office/drawing/2014/main" id="{C47ADDB4-3CAC-4674-81BE-2D2992109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004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ทบทวนภาพรวมรายไตรมาสตามความเหมาะสม</a:t>
            </a:r>
          </a:p>
        </p:txBody>
      </p:sp>
      <p:sp>
        <p:nvSpPr>
          <p:cNvPr id="5" name="ปรับขอบเขตตามกระบวนการเมื่อเงื่อนไขเปลี่ยน">
            <a:extLst xmlns:a="http://schemas.openxmlformats.org/drawingml/2006/main">
              <a:ext uri="{FF2B5EF4-FFF2-40B4-BE49-F238E27FC236}">
                <a16:creationId xmlns:a16="http://schemas.microsoft.com/office/drawing/2014/main" id="{944E44E5-4722-4309-B71F-0D24F98A1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9243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ปรับขอบเขตตามกระบวนการเมื่อเงื่อนไขเปลี่ยน</a:t>
            </a:r>
          </a:p>
        </p:txBody>
      </p:sp>
      <p:sp>
        <p:nvSpPr>
          <p:cNvPr id="6" name="งานปิดปี 2569 ดำเนินตามหน้าที่เดิม แยกจากการว">
            <a:extLst xmlns:a="http://schemas.openxmlformats.org/drawingml/2006/main">
              <a:ext uri="{FF2B5EF4-FFF2-40B4-BE49-F238E27FC236}">
                <a16:creationId xmlns:a16="http://schemas.microsoft.com/office/drawing/2014/main" id="{4D3D50FA-0844-4144-948F-BC6272B9E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งานปิดปี 2569 ดำเนินตามหน้าที่เดิม แยกจากการวางแผนปี 2570</a:t>
            </a:r>
          </a:p>
        </p:txBody>
      </p:sp>
      <p:sp>
        <p:nvSpPr>
          <p:cNvPr id="7" name="28">
            <a:extLst xmlns:a="http://schemas.openxmlformats.org/drawingml/2006/main">
              <a:ext uri="{FF2B5EF4-FFF2-40B4-BE49-F238E27FC236}">
                <a16:creationId xmlns:a16="http://schemas.microsoft.com/office/drawing/2014/main" id="{1B93072D-DEDD-4618-B39B-756D40F4B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416378286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e00cdc11a8438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ผลที่ผู้เรียนควรได้รับ">
            <a:extLst xmlns:a="http://schemas.openxmlformats.org/drawingml/2006/main">
              <a:ext uri="{FF2B5EF4-FFF2-40B4-BE49-F238E27FC236}">
                <a16:creationId xmlns:a16="http://schemas.microsoft.com/office/drawing/2014/main" id="{5984D69E-A176-422B-8FE2-1D3C3E70A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7239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DABC7A"/>
                </a:solidFill>
                <a:latin typeface="Thonburi"/>
                <a:ea typeface="Thonburi"/>
                <a:cs typeface="Thonburi"/>
              </a:defRPr>
            </a:pPr>
            <a:r>
              <a:rPr sz="2550" b="0">
                <a:solidFill>
                  <a:srgbClr val="DABC7A"/>
                </a:solidFill>
                <a:latin typeface="Thonburi"/>
                <a:ea typeface="Thonburi"/>
                <a:cs typeface="Thonburi"/>
              </a:rPr>
              <a:t>ผลที่ผู้เรียนควรได้รับ</a:t>
            </a:r>
          </a:p>
        </p:txBody>
      </p:sp>
      <p:sp>
        <p:nvSpPr>
          <p:cNvPr id="3" name="ผู้เรียนกลุ่มใด&#10;จะได้รับสิ่งที่ดีขึ้น">
            <a:extLst xmlns:a="http://schemas.openxmlformats.org/drawingml/2006/main">
              <a:ext uri="{FF2B5EF4-FFF2-40B4-BE49-F238E27FC236}">
                <a16:creationId xmlns:a16="http://schemas.microsoft.com/office/drawing/2014/main" id="{4497E379-4853-454F-9865-792E4416D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47850"/>
            <a:ext cx="7429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435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ผู้เรียนกลุ่มใด</a:t>
            </a:r>
          </a:p>
          <a:p xmlns:a="http://schemas.openxmlformats.org/drawingml/2006/main">
            <a:pPr algn="l">
              <a:defRPr sz="4350" b="1">
                <a:solidFill>
                  <a:srgbClr val="FFFFFF"/>
                </a:solidFill>
                <a:latin typeface="Thonburi"/>
                <a:ea typeface="Thonburi"/>
                <a:cs typeface="Thonburi"/>
              </a:defRPr>
            </a:pPr>
            <a:r>
              <a:rPr sz="4350" b="1">
                <a:solidFill>
                  <a:srgbClr val="FFFFFF"/>
                </a:solidFill>
                <a:latin typeface="Thonburi"/>
                <a:ea typeface="Thonburi"/>
                <a:cs typeface="Thonburi"/>
              </a:rPr>
              <a:t>จะได้รับสิ่งที่ดีขึ้น</a:t>
            </a:r>
          </a:p>
        </p:txBody>
      </p:sp>
      <p:sp>
        <p:nvSpPr>
          <p:cNvPr id="4" name="ใครรับผิดชอบต่อ&#10;และมีหลักฐานอะไรยืนยัน">
            <a:extLst xmlns:a="http://schemas.openxmlformats.org/drawingml/2006/main">
              <a:ext uri="{FF2B5EF4-FFF2-40B4-BE49-F238E27FC236}">
                <a16:creationId xmlns:a16="http://schemas.microsoft.com/office/drawing/2014/main" id="{8A54A56F-7BDF-4BE8-BEBF-C525DA5F9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000500"/>
            <a:ext cx="6858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0">
                <a:solidFill>
                  <a:srgbClr val="E1E7EC"/>
                </a:solidFill>
                <a:latin typeface="Thonburi"/>
                <a:ea typeface="Thonburi"/>
                <a:cs typeface="Thonburi"/>
              </a:defRPr>
            </a:pPr>
            <a:r>
              <a:rPr sz="2700" b="0">
                <a:solidFill>
                  <a:srgbClr val="E1E7EC"/>
                </a:solidFill>
                <a:latin typeface="Thonburi"/>
                <a:ea typeface="Thonburi"/>
                <a:cs typeface="Thonburi"/>
              </a:rPr>
              <a:t>ใครรับผิดชอบต่อ</a:t>
            </a:r>
          </a:p>
          <a:p xmlns:a="http://schemas.openxmlformats.org/drawingml/2006/main">
            <a:pPr algn="l">
              <a:defRPr sz="2700" b="0">
                <a:solidFill>
                  <a:srgbClr val="E1E7EC"/>
                </a:solidFill>
                <a:latin typeface="Thonburi"/>
                <a:ea typeface="Thonburi"/>
                <a:cs typeface="Thonburi"/>
              </a:defRPr>
            </a:pPr>
            <a:r>
              <a:rPr sz="2700" b="0">
                <a:solidFill>
                  <a:srgbClr val="E1E7EC"/>
                </a:solidFill>
                <a:latin typeface="Thonburi"/>
                <a:ea typeface="Thonburi"/>
                <a:cs typeface="Thonburi"/>
              </a:rPr>
              <a:t>และมีหลักฐานอะไรยืนยัน</a:t>
            </a:r>
          </a:p>
        </p:txBody>
      </p:sp>
      <p:sp>
        <p:nvSpPr>
          <p:cNvPr id="5" name="บูรพาทิศ พลอยสุวรรณ์   burapatis@gmail.com">
            <a:extLst xmlns:a="http://schemas.openxmlformats.org/drawingml/2006/main">
              <a:ext uri="{FF2B5EF4-FFF2-40B4-BE49-F238E27FC236}">
                <a16:creationId xmlns:a16="http://schemas.microsoft.com/office/drawing/2014/main" id="{D74197D3-6E5F-440A-B1FC-EA7E3DC12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857875"/>
            <a:ext cx="828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E6CC92"/>
                </a:solidFill>
                <a:latin typeface="Thonburi"/>
                <a:ea typeface="Thonburi"/>
                <a:cs typeface="Thonburi"/>
              </a:defRPr>
            </a:pPr>
            <a:r>
              <a:rPr sz="1800" b="0">
                <a:solidFill>
                  <a:srgbClr val="E6CC92"/>
                </a:solidFill>
                <a:latin typeface="Thonburi"/>
                <a:ea typeface="Thonburi"/>
                <a:cs typeface="Thonburi"/>
              </a:rPr>
              <a:t>บูรพาทิศ พลอยสุวรรณ์   burapatis@gmail.com</a:t>
            </a:r>
          </a:p>
        </p:txBody>
      </p:sp>
    </p:spTree>
    <p:extLst>
      <p:ext uri="{BB962C8B-B14F-4D97-AF65-F5344CB8AC3E}">
        <p14:creationId xmlns:p14="http://schemas.microsoft.com/office/powerpoint/2010/main" val="154577618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แผนจังหวัดและแผนสำนักงาน">
            <a:extLst xmlns:a="http://schemas.openxmlformats.org/drawingml/2006/main">
              <a:ext uri="{FF2B5EF4-FFF2-40B4-BE49-F238E27FC236}">
                <a16:creationId xmlns:a16="http://schemas.microsoft.com/office/drawing/2014/main" id="{5F39AB04-F765-4A01-B672-86DEDB699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แผนจังหวัดและแผนสำนักงาน</a:t>
            </a:r>
          </a:p>
        </p:txBody>
      </p:sp>
      <p:graphicFrame>
        <p:nvGraphicFramePr>
          <p:cNvPr id="6" name=""/>
          <p:cNvGraphicFramePr/>
          <p:nvPr/>
        </p:nvGraphicFramePr>
        <p:xfrm>
          <a:off xmlns:a="http://schemas.openxmlformats.org/drawingml/2006/main" x="685800" y="1809750"/>
          <a:ext xmlns:a="http://schemas.openxmlformats.org/drawingml/2006/main" cx="10668000" cy="2571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810000"/>
                <a:gridCol w="3143250"/>
                <a:gridCol w="3714750"/>
              </a:tblGrid>
              <a:tr h="609600">
                <a:tc>
                  <a:txBody>
                    <a:bodyPr>
                      <a:noAutofit/>
                    </a:bodyPr>
                    <a:lstStyle/>
                    <a:p>
                      <a:r>
                        <a:rPr sz="1875" b="1">
                          <a:solidFill>
                            <a:srgbClr val="FFFFFF"/>
                          </a:solidFill>
                          <a:latin typeface="Thonburi"/>
                          <a:ea typeface="Thonburi"/>
                          <a:cs typeface="Thonburi"/>
                        </a:rPr>
                        <a:t>เอกสาร</a:t>
                      </a:r>
                    </a:p>
                  </a:txBody>
                  <a:tcPr marL="91440" marR="91440" marT="45720" marB="45720">
                    <a:solidFill>
                      <a:srgbClr val="17213A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875" b="1">
                          <a:solidFill>
                            <a:srgbClr val="FFFFFF"/>
                          </a:solidFill>
                          <a:latin typeface="Thonburi"/>
                          <a:ea typeface="Thonburi"/>
                          <a:cs typeface="Thonburi"/>
                        </a:rPr>
                        <a:t>ขอบเขต</a:t>
                      </a:r>
                    </a:p>
                  </a:txBody>
                  <a:tcPr marL="91440" marR="91440" marT="45720" marB="45720">
                    <a:solidFill>
                      <a:srgbClr val="17213A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875" b="1">
                          <a:solidFill>
                            <a:srgbClr val="FFFFFF"/>
                          </a:solidFill>
                          <a:latin typeface="Thonburi"/>
                          <a:ea typeface="Thonburi"/>
                          <a:cs typeface="Thonburi"/>
                        </a:rPr>
                        <a:t>ใช้ประกอบงานปี 2570</a:t>
                      </a:r>
                    </a:p>
                  </a:txBody>
                  <a:tcPr marL="91440" marR="91440" marT="45720" marB="45720">
                    <a:solidFill>
                      <a:srgbClr val="17213A"/>
                    </a:solidFill>
                  </a:tcPr>
                </a:tc>
              </a:tr>
              <a:tr h="1000125"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แผนพัฒนาการศึกษา</a:t>
                      </a:r>
                    </a:p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จังหวัด 2566–2570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5 ยุทธศาสตร์</a:t>
                      </a:r>
                    </a:p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การศึกษาระดับจังหวัด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กรอบทิศทางร่วม</a:t>
                      </a:r>
                    </a:p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ทุกสังกัด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1000125"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แผนปฏิบัติราชการ</a:t>
                      </a:r>
                    </a:p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สำนักงาน ปี 2569</a:t>
                      </a:r>
                    </a:p>
                  </a:txBody>
                  <a:tcPr marL="91440" marR="91440" marT="45720" marB="45720">
                    <a:solidFill>
                      <a:srgbClr val="EEF1F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6 ยุทธศาสตร์</a:t>
                      </a:r>
                    </a:p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ภารกิจของสำนักงาน</a:t>
                      </a:r>
                    </a:p>
                  </a:txBody>
                  <a:tcPr marL="91440" marR="91440" marT="45720" marB="45720">
                    <a:solidFill>
                      <a:srgbClr val="EEF1F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ทบทวนงานและทรัพยากร</a:t>
                      </a:r>
                    </a:p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เชื่อมกับหน่วยงานร่วม</a:t>
                      </a:r>
                    </a:p>
                  </a:txBody>
                  <a:tcPr marL="91440" marR="91440" marT="45720" marB="45720">
                    <a:solidFill>
                      <a:srgbClr val="EEF1F3"/>
                    </a:solidFill>
                  </a:tcPr>
                </a:tc>
              </a:tr>
            </a:tbl>
          </a:graphicData>
        </a:graphic>
      </p:graphicFrame>
      <p:sp>
        <p:nvSpPr>
          <p:cNvPr id="3" name="เชื่อมตามสาระและผลต่อผู้เรียน โดยไม่จับคู่ตาม">
            <a:extLst xmlns:a="http://schemas.openxmlformats.org/drawingml/2006/main">
              <a:ext uri="{FF2B5EF4-FFF2-40B4-BE49-F238E27FC236}">
                <a16:creationId xmlns:a16="http://schemas.microsoft.com/office/drawing/2014/main" id="{8C6D0275-4627-421A-A18B-F2786E427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เชื่อมตามสาระและผลต่อผู้เรียน โดยไม่จับคู่ตามเลขข้อ</a:t>
            </a:r>
          </a:p>
        </p:txBody>
      </p:sp>
      <p:sp>
        <p:nvSpPr>
          <p:cNvPr id="4" name="03">
            <a:extLst xmlns:a="http://schemas.openxmlformats.org/drawingml/2006/main">
              <a:ext uri="{FF2B5EF4-FFF2-40B4-BE49-F238E27FC236}">
                <a16:creationId xmlns:a16="http://schemas.microsoft.com/office/drawing/2014/main" id="{65DE811A-A6D9-4B79-9419-3DEC9D546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421943390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คำถามและการแลกเปลี่ยน">
            <a:extLst xmlns:a="http://schemas.openxmlformats.org/drawingml/2006/main">
              <a:ext uri="{FF2B5EF4-FFF2-40B4-BE49-F238E27FC236}">
                <a16:creationId xmlns:a16="http://schemas.microsoft.com/office/drawing/2014/main" id="{BF78B814-8308-42FE-84D2-214A78B65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คำถามและการแลกเปลี่ยน</a:t>
            </a:r>
          </a:p>
        </p:txBody>
      </p:sp>
      <p:sp>
        <p:nvSpPr>
          <p:cNvPr id="2" name="ข้อเสนอของเรา&#10;ยังติดเงื่อนไขใด">
            <a:extLst xmlns:a="http://schemas.openxmlformats.org/drawingml/2006/main">
              <a:ext uri="{FF2B5EF4-FFF2-40B4-BE49-F238E27FC236}">
                <a16:creationId xmlns:a16="http://schemas.microsoft.com/office/drawing/2014/main" id="{4406EEE1-DA11-4052-8E70-C189D3240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81175"/>
            <a:ext cx="108204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3300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ข้อเสนอของเรา</a:t>
            </a:r>
          </a:p>
          <a:p xmlns:a="http://schemas.openxmlformats.org/drawingml/2006/main">
            <a:pPr algn="l">
              <a:defRPr sz="3300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3300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ยังติดเงื่อนไขใด</a:t>
            </a:r>
          </a:p>
        </p:txBody>
      </p:sp>
      <p:sp>
        <p:nvSpPr>
          <p:cNvPr id="3" name="ข้อมูลหรือความหมายของตัวชี้วัด">
            <a:extLst xmlns:a="http://schemas.openxmlformats.org/drawingml/2006/main">
              <a:ext uri="{FF2B5EF4-FFF2-40B4-BE49-F238E27FC236}">
                <a16:creationId xmlns:a16="http://schemas.microsoft.com/office/drawing/2014/main" id="{46827D52-D591-4E65-BE02-C4EAF45F4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57600"/>
            <a:ext cx="106299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ข้อมูลหรือความหมายของตัวชี้วัด</a:t>
            </a:r>
          </a:p>
        </p:txBody>
      </p:sp>
      <p:sp>
        <p:nvSpPr>
          <p:cNvPr id="4" name="อำนาจ เจ้าภาพ และทรัพยากร">
            <a:extLst xmlns:a="http://schemas.openxmlformats.org/drawingml/2006/main">
              <a:ext uri="{FF2B5EF4-FFF2-40B4-BE49-F238E27FC236}">
                <a16:creationId xmlns:a16="http://schemas.microsoft.com/office/drawing/2014/main" id="{9607D7D5-326F-409A-A0BA-630C10B36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67200"/>
            <a:ext cx="106299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อำนาจ เจ้าภาพ และทรัพยากร</a:t>
            </a:r>
          </a:p>
        </p:txBody>
      </p:sp>
      <p:sp>
        <p:nvSpPr>
          <p:cNvPr id="5" name="ความพร้อมของผู้เรียนและสถานศึกษา">
            <a:extLst xmlns:a="http://schemas.openxmlformats.org/drawingml/2006/main">
              <a:ext uri="{FF2B5EF4-FFF2-40B4-BE49-F238E27FC236}">
                <a16:creationId xmlns:a16="http://schemas.microsoft.com/office/drawing/2014/main" id="{682DB1A0-5B1F-47BB-A690-F11BF7CBE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76800"/>
            <a:ext cx="106299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ความพร้อมของผู้เรียนและสถานศึกษา</a:t>
            </a:r>
          </a:p>
        </p:txBody>
      </p:sp>
      <p:sp>
        <p:nvSpPr>
          <p:cNvPr id="6" name="ช่วงสำรองไม่เกิน 5 นาที เพื่อให้เวลารวมไม่เกิ">
            <a:extLst xmlns:a="http://schemas.openxmlformats.org/drawingml/2006/main">
              <a:ext uri="{FF2B5EF4-FFF2-40B4-BE49-F238E27FC236}">
                <a16:creationId xmlns:a16="http://schemas.microsoft.com/office/drawing/2014/main" id="{502D8D41-CE14-441F-9B63-CD561F769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ช่วงสำรองไม่เกิน 5 นาที เพื่อให้เวลารวมไม่เกินหนึ่งชั่วโมง</a:t>
            </a:r>
          </a:p>
        </p:txBody>
      </p:sp>
      <p:sp>
        <p:nvSpPr>
          <p:cNvPr id="7" name="30">
            <a:extLst xmlns:a="http://schemas.openxmlformats.org/drawingml/2006/main">
              <a:ext uri="{FF2B5EF4-FFF2-40B4-BE49-F238E27FC236}">
                <a16:creationId xmlns:a16="http://schemas.microsoft.com/office/drawing/2014/main" id="{5D004395-9CC6-4B8E-8BEF-0CDE81DD5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541599549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เอกสารหลักสำหรับทำงานต่อ">
            <a:extLst xmlns:a="http://schemas.openxmlformats.org/drawingml/2006/main">
              <a:ext uri="{FF2B5EF4-FFF2-40B4-BE49-F238E27FC236}">
                <a16:creationId xmlns:a16="http://schemas.microsoft.com/office/drawing/2014/main" id="{256808A7-8777-4CF5-877B-6F2C047E0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เอกสารหลักสำหรับทำงานต่อ</a:t>
            </a:r>
          </a:p>
        </p:txBody>
      </p:sp>
      <p:sp>
        <p:nvSpPr>
          <p:cNvPr id="2" name="แผนพัฒนาการศึกษาจังหวัด">
            <a:extLst xmlns:a="http://schemas.openxmlformats.org/drawingml/2006/main">
              <a:ext uri="{FF2B5EF4-FFF2-40B4-BE49-F238E27FC236}">
                <a16:creationId xmlns:a16="http://schemas.microsoft.com/office/drawing/2014/main" id="{039FB962-49D9-41AC-86AF-F809B2DF0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แผนพัฒนาการศึกษาจังหวัด</a:t>
            </a:r>
          </a:p>
        </p:txBody>
      </p:sp>
      <p:sp>
        <p:nvSpPr>
          <p:cNvPr id="3" name="2566–2570 ฉบับทบทวนปี 2568&#10;หน้า 45–49 กรอบห้า">
            <a:extLst xmlns:a="http://schemas.openxmlformats.org/drawingml/2006/main">
              <a:ext uri="{FF2B5EF4-FFF2-40B4-BE49-F238E27FC236}">
                <a16:creationId xmlns:a16="http://schemas.microsoft.com/office/drawing/2014/main" id="{0D2BC8EA-4303-4141-8CE3-CB8B2236E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2566–2570 ฉบับทบทวนปี 2568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หน้า 45–49 กรอบห้ายุทธศาสตร์</a:t>
            </a:r>
          </a:p>
        </p:txBody>
      </p:sp>
      <p:sp>
        <p:nvSpPr>
          <p:cNvPr id="4" name="แผนปฏิบัติราชการสำนักงาน">
            <a:extLst xmlns:a="http://schemas.openxmlformats.org/drawingml/2006/main">
              <a:ext uri="{FF2B5EF4-FFF2-40B4-BE49-F238E27FC236}">
                <a16:creationId xmlns:a16="http://schemas.microsoft.com/office/drawing/2014/main" id="{AF4AC2FE-43E9-44A4-A09B-54E312475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81325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แผนปฏิบัติราชการสำนักงาน</a:t>
            </a:r>
          </a:p>
        </p:txBody>
      </p:sp>
      <p:sp>
        <p:nvSpPr>
          <p:cNvPr id="5" name="ปี 2569 ฉบับปรับปรุงตามงบจัดสรร&#10;หน้า ค กรอบหก">
            <a:extLst xmlns:a="http://schemas.openxmlformats.org/drawingml/2006/main">
              <a:ext uri="{FF2B5EF4-FFF2-40B4-BE49-F238E27FC236}">
                <a16:creationId xmlns:a16="http://schemas.microsoft.com/office/drawing/2014/main" id="{EA0E5BBC-AB44-4215-866A-68FDB554A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981325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ปี 2569 ฉบับปรับปรุงตามงบจัดสรร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หน้า ค กรอบหกยุทธศาสตร์ และหน้า 99 ผลปี 2568</a:t>
            </a:r>
          </a:p>
        </p:txBody>
      </p:sp>
      <p:sp>
        <p:nvSpPr>
          <p:cNvPr id="6" name="บทบรรยายฉบับปรับปรุง 1.1">
            <a:extLst xmlns:a="http://schemas.openxmlformats.org/drawingml/2006/main">
              <a:ext uri="{FF2B5EF4-FFF2-40B4-BE49-F238E27FC236}">
                <a16:creationId xmlns:a16="http://schemas.microsoft.com/office/drawing/2014/main" id="{9A0DF570-F5D7-45FD-8852-3C218EE8E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52900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บทบรรยายฉบับปรับปรุง 1.1</a:t>
            </a:r>
          </a:p>
        </p:txBody>
      </p:sp>
      <p:sp>
        <p:nvSpPr>
          <p:cNvPr id="7" name="แบบทำงานหนึ่งหน้า นิยามตัวชี้วัด&#10;รายการตรวจแล">
            <a:extLst xmlns:a="http://schemas.openxmlformats.org/drawingml/2006/main">
              <a:ext uri="{FF2B5EF4-FFF2-40B4-BE49-F238E27FC236}">
                <a16:creationId xmlns:a16="http://schemas.microsoft.com/office/drawing/2014/main" id="{5BA4B3A0-24A8-4855-834A-8C4B3DA85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152900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แบบทำงานหนึ่งหน้า นิยามตัวชี้วัด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รายการตรวจและคำตอบประกอบ</a:t>
            </a:r>
          </a:p>
        </p:txBody>
      </p:sp>
      <p:sp>
        <p:nvSpPr>
          <p:cNvPr id="8" name="ปี 2570 ในกำหนดการและชื่อแผนต้องให้ฝ่ายเลขานุ">
            <a:extLst xmlns:a="http://schemas.openxmlformats.org/drawingml/2006/main">
              <a:ext uri="{FF2B5EF4-FFF2-40B4-BE49-F238E27FC236}">
                <a16:creationId xmlns:a16="http://schemas.microsoft.com/office/drawing/2014/main" id="{290A8776-4B46-495A-B20F-FF9E4DF83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ปี 2570 ในกำหนดการและชื่อแผนต้องให้ฝ่ายเลขานุการยืนยัน</a:t>
            </a:r>
          </a:p>
        </p:txBody>
      </p:sp>
      <p:sp>
        <p:nvSpPr>
          <p:cNvPr id="9" name="31">
            <a:extLst xmlns:a="http://schemas.openxmlformats.org/drawingml/2006/main">
              <a:ext uri="{FF2B5EF4-FFF2-40B4-BE49-F238E27FC236}">
                <a16:creationId xmlns:a16="http://schemas.microsoft.com/office/drawing/2014/main" id="{F15CEB46-54E5-4806-8155-01D1EAC6E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1309181586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กรอบกฎหมายและนโยบายที่อ้างอิง">
            <a:extLst xmlns:a="http://schemas.openxmlformats.org/drawingml/2006/main">
              <a:ext uri="{FF2B5EF4-FFF2-40B4-BE49-F238E27FC236}">
                <a16:creationId xmlns:a16="http://schemas.microsoft.com/office/drawing/2014/main" id="{3756D862-C4D1-44AB-99EC-644B47E99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กรอบกฎหมายและนโยบายที่อ้างอิง</a:t>
            </a:r>
          </a:p>
        </p:txBody>
      </p:sp>
      <p:sp>
        <p:nvSpPr>
          <p:cNvPr id="2" name="รัฐธรรมนูญ พ.ศ. 2560 มาตรา 54">
            <a:extLst xmlns:a="http://schemas.openxmlformats.org/drawingml/2006/main">
              <a:ext uri="{FF2B5EF4-FFF2-40B4-BE49-F238E27FC236}">
                <a16:creationId xmlns:a16="http://schemas.microsoft.com/office/drawing/2014/main" id="{A5B733AB-6A95-46FC-AB4F-54D5D29E6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526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รัฐธรรมนูญ พ.ศ. 2560 มาตรา 54</a:t>
            </a:r>
          </a:p>
        </p:txBody>
      </p:sp>
      <p:sp>
        <p:nvSpPr>
          <p:cNvPr id="3" name="แผนแม่บทฯ 2566–2580 ประเด็น 11 และ 12">
            <a:extLst xmlns:a="http://schemas.openxmlformats.org/drawingml/2006/main">
              <a:ext uri="{FF2B5EF4-FFF2-40B4-BE49-F238E27FC236}">
                <a16:creationId xmlns:a16="http://schemas.microsoft.com/office/drawing/2014/main" id="{FBA088A1-D085-449C-9B4A-A2676C439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765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แผนแม่บทฯ 2566–2580 ประเด็น 11 และ 12</a:t>
            </a:r>
          </a:p>
        </p:txBody>
      </p:sp>
      <p:sp>
        <p:nvSpPr>
          <p:cNvPr id="4" name="แผนพัฒนาฯ ฉบับที่ 13 พ.ศ. 2566–2570">
            <a:extLst xmlns:a="http://schemas.openxmlformats.org/drawingml/2006/main">
              <a:ext uri="{FF2B5EF4-FFF2-40B4-BE49-F238E27FC236}">
                <a16:creationId xmlns:a16="http://schemas.microsoft.com/office/drawing/2014/main" id="{C47CB7C4-23F7-44FA-82FC-6B2F0DB76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004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แผนพัฒนาฯ ฉบับที่ 13 พ.ศ. 2566–2570</a:t>
            </a:r>
          </a:p>
        </p:txBody>
      </p:sp>
      <p:sp>
        <p:nvSpPr>
          <p:cNvPr id="5" name="พ.ร.บ.วิธีการงบประมาณ พ.ศ. 2561 มาตรา 4">
            <a:extLst xmlns:a="http://schemas.openxmlformats.org/drawingml/2006/main">
              <a:ext uri="{FF2B5EF4-FFF2-40B4-BE49-F238E27FC236}">
                <a16:creationId xmlns:a16="http://schemas.microsoft.com/office/drawing/2014/main" id="{A35D3394-50DD-473F-ACC8-4BFEE8D79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9243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พ.ร.บ.วิธีการงบประมาณ พ.ศ. 2561 มาตรา 4</a:t>
            </a:r>
          </a:p>
        </p:txBody>
      </p:sp>
      <p:sp>
        <p:nvSpPr>
          <p:cNvPr id="6" name="พ.ร.บ.คุ้มครองเด็ก พ.ศ. 2546 มาตรา 63">
            <a:extLst xmlns:a="http://schemas.openxmlformats.org/drawingml/2006/main">
              <a:ext uri="{FF2B5EF4-FFF2-40B4-BE49-F238E27FC236}">
                <a16:creationId xmlns:a16="http://schemas.microsoft.com/office/drawing/2014/main" id="{22BB3C26-8D6E-4619-A242-A4344B02A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6482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พ.ร.บ.คุ้มครองเด็ก พ.ศ. 2546 มาตรา 63</a:t>
            </a:r>
          </a:p>
        </p:txBody>
      </p:sp>
      <p:sp>
        <p:nvSpPr>
          <p:cNvPr id="7" name="ลิงก์ต้นฉบับอยู่ในบันทึกผู้บรรยาย และมีข้อจำก">
            <a:extLst xmlns:a="http://schemas.openxmlformats.org/drawingml/2006/main">
              <a:ext uri="{FF2B5EF4-FFF2-40B4-BE49-F238E27FC236}">
                <a16:creationId xmlns:a16="http://schemas.microsoft.com/office/drawing/2014/main" id="{55F88397-BCFD-4CDC-829E-201C7D295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ลิงก์ต้นฉบับอยู่ในบันทึกผู้บรรยาย และมีข้อจำกัดการตรวจสอบในบทบรรยาย</a:t>
            </a:r>
          </a:p>
        </p:txBody>
      </p:sp>
      <p:sp>
        <p:nvSpPr>
          <p:cNvPr id="8" name="32">
            <a:extLst xmlns:a="http://schemas.openxmlformats.org/drawingml/2006/main">
              <a:ext uri="{FF2B5EF4-FFF2-40B4-BE49-F238E27FC236}">
                <a16:creationId xmlns:a16="http://schemas.microsoft.com/office/drawing/2014/main" id="{DEFDBF55-B298-4E6A-99D0-56359664F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178395289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กรอบเวลาปีงบประมาณ 2570">
            <a:extLst xmlns:a="http://schemas.openxmlformats.org/drawingml/2006/main">
              <a:ext uri="{FF2B5EF4-FFF2-40B4-BE49-F238E27FC236}">
                <a16:creationId xmlns:a16="http://schemas.microsoft.com/office/drawing/2014/main" id="{E8BE46AE-1968-4494-96A6-0FA878A42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กรอบเวลาปีงบประมาณ 2570</a:t>
            </a:r>
          </a:p>
        </p:txBody>
      </p:sp>
      <p:sp>
        <p:nvSpPr>
          <p:cNvPr id="2" name="1 ต.ค. 2569 – 30 ก.ย. 2570">
            <a:extLst xmlns:a="http://schemas.openxmlformats.org/drawingml/2006/main">
              <a:ext uri="{FF2B5EF4-FFF2-40B4-BE49-F238E27FC236}">
                <a16:creationId xmlns:a16="http://schemas.microsoft.com/office/drawing/2014/main" id="{01655A6E-F76A-4B83-857E-16A630F4F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10820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3450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1 ต.ค. 2569 – 30 ก.ย. 2570</a:t>
            </a:r>
          </a:p>
        </p:txBody>
      </p:sp>
      <p:sp>
        <p:nvSpPr>
          <p:cNvPr id="3" name="งานต่อเนื่องที่มีหลักฐานสนับสนุน&#10;งานที่ต้องปร">
            <a:extLst xmlns:a="http://schemas.openxmlformats.org/drawingml/2006/main">
              <a:ext uri="{FF2B5EF4-FFF2-40B4-BE49-F238E27FC236}">
                <a16:creationId xmlns:a16="http://schemas.microsoft.com/office/drawing/2014/main" id="{EFD51969-36EF-46A8-A965-0098AD008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62300"/>
            <a:ext cx="1057275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32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งานต่อเนื่องที่มีหลักฐานสนับสนุน</a:t>
            </a:r>
          </a:p>
          <a:p xmlns:a="http://schemas.openxmlformats.org/drawingml/2006/main">
            <a:pPr algn="l">
              <a:defRPr sz="232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32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งานที่ต้องปรับวิธีหรือทำร่วมกัน</a:t>
            </a:r>
          </a:p>
          <a:p xmlns:a="http://schemas.openxmlformats.org/drawingml/2006/main">
            <a:pPr algn="l">
              <a:defRPr sz="232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32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งานใหม่เพื่ออุดช่องว่าง</a:t>
            </a:r>
          </a:p>
        </p:txBody>
      </p:sp>
      <p:sp>
        <p:nvSpPr>
          <p:cNvPr id="4" name="วันประชุม 16 ก.ย. 2569 อยู่ก่อนเริ่มปีงบประมา">
            <a:extLst xmlns:a="http://schemas.openxmlformats.org/drawingml/2006/main">
              <a:ext uri="{FF2B5EF4-FFF2-40B4-BE49-F238E27FC236}">
                <a16:creationId xmlns:a16="http://schemas.microsoft.com/office/drawing/2014/main" id="{A71A414B-4721-42A0-B5F9-118F23C0E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วันประชุม 16 ก.ย. 2569 อยู่ก่อนเริ่มปีงบประมาณใหม่</a:t>
            </a:r>
          </a:p>
        </p:txBody>
      </p:sp>
      <p:sp>
        <p:nvSpPr>
          <p:cNvPr id="5" name="04">
            <a:extLst xmlns:a="http://schemas.openxmlformats.org/drawingml/2006/main">
              <a:ext uri="{FF2B5EF4-FFF2-40B4-BE49-F238E27FC236}">
                <a16:creationId xmlns:a16="http://schemas.microsoft.com/office/drawing/2014/main" id="{81296261-6F8C-47D7-A715-FEB0A2FC4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94412435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ทิศทางประเทศกับงานในพื้นที่">
            <a:extLst xmlns:a="http://schemas.openxmlformats.org/drawingml/2006/main">
              <a:ext uri="{FF2B5EF4-FFF2-40B4-BE49-F238E27FC236}">
                <a16:creationId xmlns:a16="http://schemas.microsoft.com/office/drawing/2014/main" id="{E6D2D663-3646-4734-A303-67D085D65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ทิศทางประเทศกับงานในพื้นที่</a:t>
            </a:r>
          </a:p>
        </p:txBody>
      </p:sp>
      <p:graphicFrame>
        <p:nvGraphicFramePr>
          <p:cNvPr id="6" name=""/>
          <p:cNvGraphicFramePr/>
          <p:nvPr/>
        </p:nvGraphicFramePr>
        <p:xfrm>
          <a:off xmlns:a="http://schemas.openxmlformats.org/drawingml/2006/main" x="685800" y="1809750"/>
          <a:ext xmlns:a="http://schemas.openxmlformats.org/drawingml/2006/main" cx="106680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572000"/>
                <a:gridCol w="6096000"/>
              </a:tblGrid>
              <a:tr h="609600">
                <a:tc>
                  <a:txBody>
                    <a:bodyPr>
                      <a:noAutofit/>
                    </a:bodyPr>
                    <a:lstStyle/>
                    <a:p>
                      <a:r>
                        <a:rPr sz="1875" b="1">
                          <a:solidFill>
                            <a:srgbClr val="FFFFFF"/>
                          </a:solidFill>
                          <a:latin typeface="Thonburi"/>
                          <a:ea typeface="Thonburi"/>
                          <a:cs typeface="Thonburi"/>
                        </a:rPr>
                        <a:t>กรอบที่เกี่ยวข้อง</a:t>
                      </a:r>
                    </a:p>
                  </a:txBody>
                  <a:tcPr marL="91440" marR="91440" marT="45720" marB="45720">
                    <a:solidFill>
                      <a:srgbClr val="17213A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875" b="1">
                          <a:solidFill>
                            <a:srgbClr val="FFFFFF"/>
                          </a:solidFill>
                          <a:latin typeface="Thonburi"/>
                          <a:ea typeface="Thonburi"/>
                          <a:cs typeface="Thonburi"/>
                        </a:rPr>
                        <a:t>คำถามสำหรับอยุธยา</a:t>
                      </a:r>
                    </a:p>
                  </a:txBody>
                  <a:tcPr marL="91440" marR="91440" marT="45720" marB="45720">
                    <a:solidFill>
                      <a:srgbClr val="17213A"/>
                    </a:solidFill>
                  </a:tcPr>
                </a:tc>
              </a:tr>
              <a:tr h="1000125"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รัฐธรรมนูญ มาตรา 54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ใครยังเข้าไม่ถึงการศึกษาที่มีคุณภาพ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1000125"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แผนแม่บทฯ ประเด็น 11 และ 12</a:t>
                      </a:r>
                    </a:p>
                  </a:txBody>
                  <a:tcPr marL="91440" marR="91440" marT="45720" marB="45720">
                    <a:solidFill>
                      <a:srgbClr val="EEF1F3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คนแต่ละช่วงวัยเรียนรู้และพัฒนาต่อได้อย่างไร</a:t>
                      </a:r>
                    </a:p>
                  </a:txBody>
                  <a:tcPr marL="91440" marR="91440" marT="45720" marB="45720">
                    <a:solidFill>
                      <a:srgbClr val="EEF1F3"/>
                    </a:solidFill>
                  </a:tcPr>
                </a:tc>
              </a:tr>
              <a:tr h="1000125"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แผนพัฒนาฯ ฉบับที่ 13</a:t>
                      </a:r>
                    </a:p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หมุดหมาย 12 และ 13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ทักษะของคนและการทำงานภาครัฐ</a:t>
                      </a:r>
                    </a:p>
                    <a:p>
                      <a:r>
                        <a:rPr sz="2025" b="0">
                          <a:solidFill>
                            <a:srgbClr val="17213A"/>
                          </a:solidFill>
                          <a:latin typeface="Thonburi"/>
                          <a:ea typeface="Thonburi"/>
                          <a:cs typeface="Thonburi"/>
                        </a:rPr>
                        <a:t>ช่วยแก้ปัญหาในพื้นที่อย่างไร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ความสอดคล้องต้องอธิบายความสัมพันธ์ระหว่างเป้า">
            <a:extLst xmlns:a="http://schemas.openxmlformats.org/drawingml/2006/main">
              <a:ext uri="{FF2B5EF4-FFF2-40B4-BE49-F238E27FC236}">
                <a16:creationId xmlns:a16="http://schemas.microsoft.com/office/drawing/2014/main" id="{4E254F00-86A4-4DAC-8D92-467466DDC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ความสอดคล้องต้องอธิบายความสัมพันธ์ระหว่างเป้าหมายกับงานจริง</a:t>
            </a:r>
          </a:p>
        </p:txBody>
      </p:sp>
      <p:sp>
        <p:nvSpPr>
          <p:cNvPr id="4" name="05">
            <a:extLst xmlns:a="http://schemas.openxmlformats.org/drawingml/2006/main">
              <a:ext uri="{FF2B5EF4-FFF2-40B4-BE49-F238E27FC236}">
                <a16:creationId xmlns:a16="http://schemas.microsoft.com/office/drawing/2014/main" id="{FAE3AA54-82E8-4088-97D3-23C05B111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90181304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สถานะของแผนและนโยบาย">
            <a:extLst xmlns:a="http://schemas.openxmlformats.org/drawingml/2006/main">
              <a:ext uri="{FF2B5EF4-FFF2-40B4-BE49-F238E27FC236}">
                <a16:creationId xmlns:a16="http://schemas.microsoft.com/office/drawing/2014/main" id="{5DB872C0-2086-4F37-833E-52F0E1082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สถานะของแผนและนโยบาย</a:t>
            </a:r>
          </a:p>
        </p:txBody>
      </p:sp>
      <p:sp>
        <p:nvSpPr>
          <p:cNvPr id="2" name="แผนการปฏิรูปประเทศ">
            <a:extLst xmlns:a="http://schemas.openxmlformats.org/drawingml/2006/main">
              <a:ext uri="{FF2B5EF4-FFF2-40B4-BE49-F238E27FC236}">
                <a16:creationId xmlns:a16="http://schemas.microsoft.com/office/drawing/2014/main" id="{9931DE03-9C54-4F80-99B1-A2660AB9D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51054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4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แผนการปฏิรูปประเทศ</a:t>
            </a:r>
          </a:p>
        </p:txBody>
      </p:sp>
      <p:sp>
        <p:nvSpPr>
          <p:cNvPr id="3" name="สิ้นสุดระยะเวลา&#10;31 ธันวาคม 2565&#10;สาระที่จำเป็น">
            <a:extLst xmlns:a="http://schemas.openxmlformats.org/drawingml/2006/main">
              <a:ext uri="{FF2B5EF4-FFF2-40B4-BE49-F238E27FC236}">
                <a16:creationId xmlns:a16="http://schemas.microsoft.com/office/drawing/2014/main" id="{E908DC78-C09C-4A58-B679-B73AD8F7B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51054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สิ้นสุดระยะเวลา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31 ธันวาคม 2565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สาระที่จำเป็นสานต่อผ่านแผนอื่น</a:t>
            </a:r>
          </a:p>
        </p:txBody>
      </p:sp>
      <p:sp>
        <p:nvSpPr>
          <p:cNvPr id="4" name="นโยบายที่ใช้กับปี 2570">
            <a:extLst xmlns:a="http://schemas.openxmlformats.org/drawingml/2006/main">
              <a:ext uri="{FF2B5EF4-FFF2-40B4-BE49-F238E27FC236}">
                <a16:creationId xmlns:a16="http://schemas.microsoft.com/office/drawing/2014/main" id="{B82E12B8-328C-4783-B54D-19F6C32B9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952625"/>
            <a:ext cx="51054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4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นโยบายที่ใช้กับปี 2570</a:t>
            </a:r>
          </a:p>
        </p:txBody>
      </p:sp>
      <p:sp>
        <p:nvSpPr>
          <p:cNvPr id="5" name="ตรวจเอกสารทางการ&#10;วันประกาศและช่วงเวลาที่ใช้&#10;ก">
            <a:extLst xmlns:a="http://schemas.openxmlformats.org/drawingml/2006/main">
              <a:ext uri="{FF2B5EF4-FFF2-40B4-BE49-F238E27FC236}">
                <a16:creationId xmlns:a16="http://schemas.microsoft.com/office/drawing/2014/main" id="{F9EF6C43-4A67-430F-9199-245E970F0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895600"/>
            <a:ext cx="51054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ตรวจเอกสารทางการ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วันประกาศและช่วงเวลาที่ใช้</a:t>
            </a:r>
          </a:p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ก่อนเสนอแผนฉบับสุดท้าย</a:t>
            </a:r>
          </a:p>
        </p:txBody>
      </p:sp>
      <p:sp>
        <p:nvSpPr>
          <p:cNvPr id="6" name="การสิ้นสุดระยะเวลาของแผนไม่ได้ยุติหน้าที่พัฒน">
            <a:extLst xmlns:a="http://schemas.openxmlformats.org/drawingml/2006/main">
              <a:ext uri="{FF2B5EF4-FFF2-40B4-BE49-F238E27FC236}">
                <a16:creationId xmlns:a16="http://schemas.microsoft.com/office/drawing/2014/main" id="{15DD6CA5-CB13-4AB6-B5F3-547466152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การสิ้นสุดระยะเวลาของแผนไม่ได้ยุติหน้าที่พัฒนาการศึกษา</a:t>
            </a:r>
          </a:p>
        </p:txBody>
      </p:sp>
      <p:sp>
        <p:nvSpPr>
          <p:cNvPr id="7" name="06">
            <a:extLst xmlns:a="http://schemas.openxmlformats.org/drawingml/2006/main">
              <a:ext uri="{FF2B5EF4-FFF2-40B4-BE49-F238E27FC236}">
                <a16:creationId xmlns:a16="http://schemas.microsoft.com/office/drawing/2014/main" id="{53BE5D46-1948-42EA-98E6-06942B7BC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2414772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บริบทอยุธยากับการเรียนรู้">
            <a:extLst xmlns:a="http://schemas.openxmlformats.org/drawingml/2006/main">
              <a:ext uri="{FF2B5EF4-FFF2-40B4-BE49-F238E27FC236}">
                <a16:creationId xmlns:a16="http://schemas.microsoft.com/office/drawing/2014/main" id="{EB950086-7803-413A-A86F-7DB4EC1E8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บริบทอยุธยากับการเรียนรู้</a:t>
            </a:r>
          </a:p>
        </p:txBody>
      </p:sp>
      <p:sp>
        <p:nvSpPr>
          <p:cNvPr id="2" name="ประวัติศาสตร์และวัฒนธรรม">
            <a:extLst xmlns:a="http://schemas.openxmlformats.org/drawingml/2006/main">
              <a:ext uri="{FF2B5EF4-FFF2-40B4-BE49-F238E27FC236}">
                <a16:creationId xmlns:a16="http://schemas.microsoft.com/office/drawing/2014/main" id="{ADE7FE0C-06CE-4091-B08E-CACD9890D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ประวัติศาสตร์และวัฒนธรรม</a:t>
            </a:r>
          </a:p>
        </p:txBody>
      </p:sp>
      <p:sp>
        <p:nvSpPr>
          <p:cNvPr id="3" name="อ่านหลักฐาน ตั้งคำถาม และเคารพความหลากหลาย">
            <a:extLst xmlns:a="http://schemas.openxmlformats.org/drawingml/2006/main">
              <a:ext uri="{FF2B5EF4-FFF2-40B4-BE49-F238E27FC236}">
                <a16:creationId xmlns:a16="http://schemas.microsoft.com/office/drawing/2014/main" id="{9D0069DD-BB51-43F8-A40A-6CAB51038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อ่านหลักฐาน ตั้งคำถาม และเคารพความหลากหลาย</a:t>
            </a:r>
          </a:p>
        </p:txBody>
      </p:sp>
      <p:sp>
        <p:nvSpPr>
          <p:cNvPr id="4" name="อุตสาหกรรม เกษตร และบริการ">
            <a:extLst xmlns:a="http://schemas.openxmlformats.org/drawingml/2006/main">
              <a:ext uri="{FF2B5EF4-FFF2-40B4-BE49-F238E27FC236}">
                <a16:creationId xmlns:a16="http://schemas.microsoft.com/office/drawing/2014/main" id="{7FA6476D-2B61-4151-8FBC-6F2043E2C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81325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อุตสาหกรรม เกษตร และบริการ</a:t>
            </a:r>
          </a:p>
        </p:txBody>
      </p:sp>
      <p:sp>
        <p:nvSpPr>
          <p:cNvPr id="5" name="ฝึกแก้ปัญหางานจริง พร้อมสิทธิและความปลอดภัย">
            <a:extLst xmlns:a="http://schemas.openxmlformats.org/drawingml/2006/main">
              <a:ext uri="{FF2B5EF4-FFF2-40B4-BE49-F238E27FC236}">
                <a16:creationId xmlns:a16="http://schemas.microsoft.com/office/drawing/2014/main" id="{F126259F-01DE-4967-83C1-ABBCD6107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981325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ฝึกแก้ปัญหางานจริง พร้อมสิทธิและความปลอดภัย</a:t>
            </a:r>
          </a:p>
        </p:txBody>
      </p:sp>
      <p:sp>
        <p:nvSpPr>
          <p:cNvPr id="6" name="ชุมชนและสิ่งแวดล้อม">
            <a:extLst xmlns:a="http://schemas.openxmlformats.org/drawingml/2006/main">
              <a:ext uri="{FF2B5EF4-FFF2-40B4-BE49-F238E27FC236}">
                <a16:creationId xmlns:a16="http://schemas.microsoft.com/office/drawing/2014/main" id="{A0DF6E19-7B2F-4A44-8727-1AD447314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52900"/>
            <a:ext cx="3524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2175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ชุมชนและสิ่งแวดล้อม</a:t>
            </a:r>
          </a:p>
        </p:txBody>
      </p:sp>
      <p:sp>
        <p:nvSpPr>
          <p:cNvPr id="7" name="เลือกโจทย์พื้นที่จากข้อมูลความเสี่ยงที่ตรวจสอ">
            <a:extLst xmlns:a="http://schemas.openxmlformats.org/drawingml/2006/main">
              <a:ext uri="{FF2B5EF4-FFF2-40B4-BE49-F238E27FC236}">
                <a16:creationId xmlns:a16="http://schemas.microsoft.com/office/drawing/2014/main" id="{06E72BC9-3175-42FD-B484-D9E369E37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152900"/>
            <a:ext cx="69151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เลือกโจทย์พื้นที่จากข้อมูลความเสี่ยงที่ตรวจสอบแล้ว</a:t>
            </a:r>
          </a:p>
        </p:txBody>
      </p:sp>
      <p:sp>
        <p:nvSpPr>
          <p:cNvPr id="8" name="เงื่อนไขชีวิตต่างกัน ผู้เรียนจึงอาจต้องการวิธ">
            <a:extLst xmlns:a="http://schemas.openxmlformats.org/drawingml/2006/main">
              <a:ext uri="{FF2B5EF4-FFF2-40B4-BE49-F238E27FC236}">
                <a16:creationId xmlns:a16="http://schemas.microsoft.com/office/drawing/2014/main" id="{5424F957-C0A2-4496-8483-40D58A9FC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เงื่อนไขชีวิตต่างกัน ผู้เรียนจึงอาจต้องการวิธีช่วยเหลือต่างกัน</a:t>
            </a:r>
          </a:p>
        </p:txBody>
      </p:sp>
      <p:sp>
        <p:nvSpPr>
          <p:cNvPr id="9" name="07">
            <a:extLst xmlns:a="http://schemas.openxmlformats.org/drawingml/2006/main">
              <a:ext uri="{FF2B5EF4-FFF2-40B4-BE49-F238E27FC236}">
                <a16:creationId xmlns:a16="http://schemas.microsoft.com/office/drawing/2014/main" id="{73F51195-2DEF-4DE4-89F7-95239C662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502052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ห้ายุทธศาสตร์ของแผนจังหวัด">
            <a:extLst xmlns:a="http://schemas.openxmlformats.org/drawingml/2006/main">
              <a:ext uri="{FF2B5EF4-FFF2-40B4-BE49-F238E27FC236}">
                <a16:creationId xmlns:a16="http://schemas.microsoft.com/office/drawing/2014/main" id="{7D7756E0-4F5F-49D6-8B56-2CDDE153C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ห้ายุทธศาสตร์ของแผนจังหวัด</a:t>
            </a:r>
          </a:p>
        </p:txBody>
      </p:sp>
      <p:sp>
        <p:nvSpPr>
          <p:cNvPr id="2" name="1  โอกาสเข้าถึงและสังคมแห่งการเรียนรู้">
            <a:extLst xmlns:a="http://schemas.openxmlformats.org/drawingml/2006/main">
              <a:ext uri="{FF2B5EF4-FFF2-40B4-BE49-F238E27FC236}">
                <a16:creationId xmlns:a16="http://schemas.microsoft.com/office/drawing/2014/main" id="{8A35FEB0-BAE1-4940-862D-56BA58550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526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1  โอกาสเข้าถึงและสังคมแห่งการเรียนรู้</a:t>
            </a:r>
          </a:p>
        </p:txBody>
      </p:sp>
      <p:sp>
        <p:nvSpPr>
          <p:cNvPr id="3" name="2  คุณภาพและกระบวนการเรียนรู้ทุกช่วงวัย">
            <a:extLst xmlns:a="http://schemas.openxmlformats.org/drawingml/2006/main">
              <a:ext uri="{FF2B5EF4-FFF2-40B4-BE49-F238E27FC236}">
                <a16:creationId xmlns:a16="http://schemas.microsoft.com/office/drawing/2014/main" id="{C0C3A550-1F73-42D8-81FE-F5673C19E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765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2  คุณภาพและกระบวนการเรียนรู้ทุกช่วงวัย</a:t>
            </a:r>
          </a:p>
        </p:txBody>
      </p:sp>
      <p:sp>
        <p:nvSpPr>
          <p:cNvPr id="4" name="3  การบริหารจัดการร่วมทุกภาคส่วน">
            <a:extLst xmlns:a="http://schemas.openxmlformats.org/drawingml/2006/main">
              <a:ext uri="{FF2B5EF4-FFF2-40B4-BE49-F238E27FC236}">
                <a16:creationId xmlns:a16="http://schemas.microsoft.com/office/drawing/2014/main" id="{84CA8472-23AD-4598-A13D-0EE77134F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2004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3  การบริหารจัดการร่วมทุกภาคส่วน</a:t>
            </a:r>
          </a:p>
        </p:txBody>
      </p:sp>
      <p:sp>
        <p:nvSpPr>
          <p:cNvPr id="5" name="4  ทักษะอาชีพและความสามารถในการแข่งขัน">
            <a:extLst xmlns:a="http://schemas.openxmlformats.org/drawingml/2006/main">
              <a:ext uri="{FF2B5EF4-FFF2-40B4-BE49-F238E27FC236}">
                <a16:creationId xmlns:a16="http://schemas.microsoft.com/office/drawing/2014/main" id="{147C4153-AE7D-4B04-8E44-DBE1FDA93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9243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4  ทักษะอาชีพและความสามารถในการแข่งขัน</a:t>
            </a:r>
          </a:p>
        </p:txBody>
      </p:sp>
      <p:sp>
        <p:nvSpPr>
          <p:cNvPr id="6" name="5  การศึกษาเพื่อความปลอดภัย">
            <a:extLst xmlns:a="http://schemas.openxmlformats.org/drawingml/2006/main">
              <a:ext uri="{FF2B5EF4-FFF2-40B4-BE49-F238E27FC236}">
                <a16:creationId xmlns:a16="http://schemas.microsoft.com/office/drawing/2014/main" id="{5E53FC7A-DCD7-4C42-81A9-F6BDDB688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648200"/>
            <a:ext cx="10420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400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5  การศึกษาเพื่อความปลอดภัย</a:t>
            </a:r>
          </a:p>
        </p:txBody>
      </p:sp>
      <p:sp>
        <p:nvSpPr>
          <p:cNvPr id="7" name="ชื่อย่อเพื่อการบรรยาย ชื่อเต็มอยู่ในแผนและบัน">
            <a:extLst xmlns:a="http://schemas.openxmlformats.org/drawingml/2006/main">
              <a:ext uri="{FF2B5EF4-FFF2-40B4-BE49-F238E27FC236}">
                <a16:creationId xmlns:a16="http://schemas.microsoft.com/office/drawing/2014/main" id="{F5C80304-BBE6-4398-9805-039F5AF70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ชื่อย่อเพื่อการบรรยาย ชื่อเต็มอยู่ในแผนและบันทึกผู้บรรยาย</a:t>
            </a:r>
          </a:p>
        </p:txBody>
      </p:sp>
      <p:sp>
        <p:nvSpPr>
          <p:cNvPr id="8" name="08">
            <a:extLst xmlns:a="http://schemas.openxmlformats.org/drawingml/2006/main">
              <a:ext uri="{FF2B5EF4-FFF2-40B4-BE49-F238E27FC236}">
                <a16:creationId xmlns:a16="http://schemas.microsoft.com/office/drawing/2014/main" id="{6C13E29A-BB92-4BE3-B44F-A6E921E02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40927339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1  โอกาสเข้าถึงการศึกษา">
            <a:extLst xmlns:a="http://schemas.openxmlformats.org/drawingml/2006/main">
              <a:ext uri="{FF2B5EF4-FFF2-40B4-BE49-F238E27FC236}">
                <a16:creationId xmlns:a16="http://schemas.microsoft.com/office/drawing/2014/main" id="{CB3C06E4-2BDB-4188-A7E2-254A66465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668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3375" b="1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1  โอกาสเข้าถึงการศึกษา</a:t>
            </a:r>
          </a:p>
        </p:txBody>
      </p:sp>
      <p:sp>
        <p:nvSpPr>
          <p:cNvPr id="2" name="ใครยังเข้าไม่ถึง&#10;และจะเรียนต่อเนื่องได้อย่างไ">
            <a:extLst xmlns:a="http://schemas.openxmlformats.org/drawingml/2006/main">
              <a:ext uri="{FF2B5EF4-FFF2-40B4-BE49-F238E27FC236}">
                <a16:creationId xmlns:a16="http://schemas.microsoft.com/office/drawing/2014/main" id="{3D2CBD4F-7532-4AA2-9169-7AE098A41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81175"/>
            <a:ext cx="108204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3300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ใครยังเข้าไม่ถึง</a:t>
            </a:r>
          </a:p>
          <a:p xmlns:a="http://schemas.openxmlformats.org/drawingml/2006/main">
            <a:pPr algn="l">
              <a:defRPr sz="3300" b="1">
                <a:solidFill>
                  <a:srgbClr val="285E8E"/>
                </a:solidFill>
                <a:latin typeface="Thonburi"/>
                <a:ea typeface="Thonburi"/>
                <a:cs typeface="Thonburi"/>
              </a:defRPr>
            </a:pPr>
            <a:r>
              <a:rPr sz="3300" b="1">
                <a:solidFill>
                  <a:srgbClr val="285E8E"/>
                </a:solidFill>
                <a:latin typeface="Thonburi"/>
                <a:ea typeface="Thonburi"/>
                <a:cs typeface="Thonburi"/>
              </a:rPr>
              <a:t>และจะเรียนต่อเนื่องได้อย่างไร</a:t>
            </a:r>
          </a:p>
        </p:txBody>
      </p:sp>
      <p:sp>
        <p:nvSpPr>
          <p:cNvPr id="3" name="ยืนยันสถานะก่อนสรุปว่าเด็กหลุดจากระบบ">
            <a:extLst xmlns:a="http://schemas.openxmlformats.org/drawingml/2006/main">
              <a:ext uri="{FF2B5EF4-FFF2-40B4-BE49-F238E27FC236}">
                <a16:creationId xmlns:a16="http://schemas.microsoft.com/office/drawing/2014/main" id="{CAED3319-8137-43D3-8124-62D57B455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57600"/>
            <a:ext cx="106299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ยืนยันสถานะก่อนสรุปว่าเด็กหลุดจากระบบ</a:t>
            </a:r>
          </a:p>
        </p:txBody>
      </p:sp>
      <p:sp>
        <p:nvSpPr>
          <p:cNvPr id="4" name="ช่วยตามเหตุขัดข้องของแต่ละกลุ่ม">
            <a:extLst xmlns:a="http://schemas.openxmlformats.org/drawingml/2006/main">
              <a:ext uri="{FF2B5EF4-FFF2-40B4-BE49-F238E27FC236}">
                <a16:creationId xmlns:a16="http://schemas.microsoft.com/office/drawing/2014/main" id="{50C206E8-A8CE-4360-99A3-01FD88E6E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67200"/>
            <a:ext cx="106299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ช่วยตามเหตุขัดข้องของแต่ละกลุ่ม</a:t>
            </a:r>
          </a:p>
        </p:txBody>
      </p:sp>
      <p:sp>
        <p:nvSpPr>
          <p:cNvPr id="5" name="ติดตามทั้งการกลับมาเรียนและการเรียนต่อเนื่อง">
            <a:extLst xmlns:a="http://schemas.openxmlformats.org/drawingml/2006/main">
              <a:ext uri="{FF2B5EF4-FFF2-40B4-BE49-F238E27FC236}">
                <a16:creationId xmlns:a16="http://schemas.microsoft.com/office/drawing/2014/main" id="{DBAC0437-307D-4AFF-A7F8-25B21B427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76800"/>
            <a:ext cx="106299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17213A"/>
                </a:solidFill>
                <a:latin typeface="Thonburi"/>
                <a:ea typeface="Thonburi"/>
                <a:cs typeface="Thonburi"/>
              </a:defRPr>
            </a:pPr>
            <a:r>
              <a:rPr sz="2175" b="0">
                <a:solidFill>
                  <a:srgbClr val="17213A"/>
                </a:solidFill>
                <a:latin typeface="Thonburi"/>
                <a:ea typeface="Thonburi"/>
                <a:cs typeface="Thonburi"/>
              </a:rPr>
              <a:t>ติดตามทั้งการกลับมาเรียนและการเรียนต่อเนื่อง</a:t>
            </a:r>
          </a:p>
        </p:txBody>
      </p:sp>
      <p:sp>
        <p:nvSpPr>
          <p:cNvPr id="6" name="ครอบคลุมทุกสังกัดและทางเลือกการเรียนรู้ที่เหม">
            <a:extLst xmlns:a="http://schemas.openxmlformats.org/drawingml/2006/main">
              <a:ext uri="{FF2B5EF4-FFF2-40B4-BE49-F238E27FC236}">
                <a16:creationId xmlns:a16="http://schemas.microsoft.com/office/drawing/2014/main" id="{1DBD507E-EFC0-49C8-9049-4AD9044B6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725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ครอบคลุมทุกสังกัดและทางเลือกการเรียนรู้ที่เหมาะสม</a:t>
            </a:r>
          </a:p>
        </p:txBody>
      </p:sp>
      <p:sp>
        <p:nvSpPr>
          <p:cNvPr id="7" name="09">
            <a:extLst xmlns:a="http://schemas.openxmlformats.org/drawingml/2006/main">
              <a:ext uri="{FF2B5EF4-FFF2-40B4-BE49-F238E27FC236}">
                <a16:creationId xmlns:a16="http://schemas.microsoft.com/office/drawing/2014/main" id="{7CC5F4FC-5403-4CA1-B717-039CD8940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246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96579"/>
                </a:solidFill>
                <a:latin typeface="Thonburi"/>
                <a:ea typeface="Thonburi"/>
                <a:cs typeface="Thonburi"/>
              </a:defRPr>
            </a:pPr>
            <a:r>
              <a:rPr sz="1200" b="0">
                <a:solidFill>
                  <a:srgbClr val="596579"/>
                </a:solidFill>
                <a:latin typeface="Thonburi"/>
                <a:ea typeface="Thonburi"/>
                <a:cs typeface="Thonburi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95594415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2026-09-13T09:45:37.2140000Z</dcterms:created>
  <dcterms:modified xsi:type="dcterms:W3CDTF">2026-09-13T09:45:37.2140000Z</dcterms:modified>
</coreProperties>
</file>